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e Vietnam" charset="1" panose="00000500000000000000"/>
      <p:regular r:id="rId12"/>
    </p:embeddedFont>
    <p:embeddedFont>
      <p:font typeface="Be Vietnam Bold" charset="1" panose="00000900000000000000"/>
      <p:regular r:id="rId13"/>
    </p:embeddedFont>
    <p:embeddedFont>
      <p:font typeface="Be Vietnam Italics" charset="1" panose="00000500000000000000"/>
      <p:regular r:id="rId14"/>
    </p:embeddedFont>
    <p:embeddedFont>
      <p:font typeface="Be Vietnam Bold Italics" charset="1" panose="00000900000000000000"/>
      <p:regular r:id="rId15"/>
    </p:embeddedFont>
    <p:embeddedFont>
      <p:font typeface="Fira Code" charset="1" panose="020B0809050000020004"/>
      <p:regular r:id="rId16"/>
    </p:embeddedFont>
    <p:embeddedFont>
      <p:font typeface="Fira Code Bold" charset="1" panose="020B0809050000020004"/>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Extra Bold" charset="1" panose="020B0906030804020204"/>
      <p:regular r:id="rId26"/>
    </p:embeddedFont>
    <p:embeddedFont>
      <p:font typeface="Open Sans Extra Bold Italics" charset="1" panose="020B0906030804020204"/>
      <p:regular r:id="rId27"/>
    </p:embeddedFont>
    <p:embeddedFont>
      <p:font typeface="Space Mono" charset="1" panose="02000509040000020004"/>
      <p:regular r:id="rId28"/>
    </p:embeddedFont>
    <p:embeddedFont>
      <p:font typeface="Space Mono Bold" charset="1" panose="02000809030000020004"/>
      <p:regular r:id="rId29"/>
    </p:embeddedFont>
    <p:embeddedFont>
      <p:font typeface="Space Mono Italics" charset="1" panose="02000509090000090004"/>
      <p:regular r:id="rId30"/>
    </p:embeddedFont>
    <p:embeddedFont>
      <p:font typeface="Space Mono Bold Italics" charset="1" panose="02000809040000090004"/>
      <p:regular r:id="rId31"/>
    </p:embeddedFont>
    <p:embeddedFont>
      <p:font typeface="Genty Sans" charset="1" panose="00000600000000000000"/>
      <p:regular r:id="rId32"/>
    </p:embeddedFont>
    <p:embeddedFont>
      <p:font typeface="Childos Arabic" charset="1" panose="00000500000000000000"/>
      <p:regular r:id="rId33"/>
    </p:embeddedFont>
    <p:embeddedFont>
      <p:font typeface="Childos Arabic Bold"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159"/>
        </a:solidFill>
      </p:bgPr>
    </p:bg>
    <p:spTree>
      <p:nvGrpSpPr>
        <p:cNvPr id="1" name=""/>
        <p:cNvGrpSpPr/>
        <p:nvPr/>
      </p:nvGrpSpPr>
      <p:grpSpPr>
        <a:xfrm>
          <a:off x="0" y="0"/>
          <a:ext cx="0" cy="0"/>
          <a:chOff x="0" y="0"/>
          <a:chExt cx="0" cy="0"/>
        </a:xfrm>
      </p:grpSpPr>
      <p:grpSp>
        <p:nvGrpSpPr>
          <p:cNvPr name="Group 2" id="2"/>
          <p:cNvGrpSpPr/>
          <p:nvPr/>
        </p:nvGrpSpPr>
        <p:grpSpPr>
          <a:xfrm rot="0">
            <a:off x="3084668" y="2529893"/>
            <a:ext cx="12118665" cy="5227214"/>
            <a:chOff x="0" y="0"/>
            <a:chExt cx="16158220" cy="6969619"/>
          </a:xfrm>
        </p:grpSpPr>
        <p:grpSp>
          <p:nvGrpSpPr>
            <p:cNvPr name="Group 3" id="3"/>
            <p:cNvGrpSpPr/>
            <p:nvPr/>
          </p:nvGrpSpPr>
          <p:grpSpPr>
            <a:xfrm rot="0">
              <a:off x="0" y="0"/>
              <a:ext cx="16158220" cy="6969619"/>
              <a:chOff x="0" y="0"/>
              <a:chExt cx="4099400" cy="1768218"/>
            </a:xfrm>
          </p:grpSpPr>
          <p:sp>
            <p:nvSpPr>
              <p:cNvPr name="Freeform 4" id="4"/>
              <p:cNvSpPr/>
              <p:nvPr/>
            </p:nvSpPr>
            <p:spPr>
              <a:xfrm>
                <a:off x="0" y="0"/>
                <a:ext cx="4099400" cy="1768218"/>
              </a:xfrm>
              <a:custGeom>
                <a:avLst/>
                <a:gdLst/>
                <a:ahLst/>
                <a:cxnLst/>
                <a:rect r="r" b="b" t="t" l="l"/>
                <a:pathLst>
                  <a:path h="1768218" w="4099400">
                    <a:moveTo>
                      <a:pt x="3974940" y="1768218"/>
                    </a:moveTo>
                    <a:lnTo>
                      <a:pt x="124460" y="1768218"/>
                    </a:lnTo>
                    <a:cubicBezTo>
                      <a:pt x="55880" y="1768218"/>
                      <a:pt x="0" y="1712338"/>
                      <a:pt x="0" y="1643758"/>
                    </a:cubicBezTo>
                    <a:lnTo>
                      <a:pt x="0" y="124460"/>
                    </a:lnTo>
                    <a:cubicBezTo>
                      <a:pt x="0" y="55880"/>
                      <a:pt x="55880" y="0"/>
                      <a:pt x="124460" y="0"/>
                    </a:cubicBezTo>
                    <a:lnTo>
                      <a:pt x="3974940" y="0"/>
                    </a:lnTo>
                    <a:cubicBezTo>
                      <a:pt x="4043520" y="0"/>
                      <a:pt x="4099400" y="55880"/>
                      <a:pt x="4099400" y="124460"/>
                    </a:cubicBezTo>
                    <a:lnTo>
                      <a:pt x="4099400" y="1643758"/>
                    </a:lnTo>
                    <a:cubicBezTo>
                      <a:pt x="4099400" y="1712338"/>
                      <a:pt x="4043520" y="1768218"/>
                      <a:pt x="3974940" y="1768218"/>
                    </a:cubicBezTo>
                    <a:close/>
                  </a:path>
                </a:pathLst>
              </a:custGeom>
              <a:solidFill>
                <a:srgbClr val="FDFAF2"/>
              </a:solidFill>
            </p:spPr>
          </p:sp>
        </p:grpSp>
        <p:grpSp>
          <p:nvGrpSpPr>
            <p:cNvPr name="Group 5" id="5"/>
            <p:cNvGrpSpPr/>
            <p:nvPr/>
          </p:nvGrpSpPr>
          <p:grpSpPr>
            <a:xfrm rot="0">
              <a:off x="0" y="0"/>
              <a:ext cx="16158220" cy="1344603"/>
              <a:chOff x="0" y="0"/>
              <a:chExt cx="10537999" cy="876917"/>
            </a:xfrm>
          </p:grpSpPr>
          <p:sp>
            <p:nvSpPr>
              <p:cNvPr name="Freeform 6" id="6"/>
              <p:cNvSpPr/>
              <p:nvPr/>
            </p:nvSpPr>
            <p:spPr>
              <a:xfrm>
                <a:off x="0" y="0"/>
                <a:ext cx="10537999" cy="876917"/>
              </a:xfrm>
              <a:custGeom>
                <a:avLst/>
                <a:gdLst/>
                <a:ahLst/>
                <a:cxnLst/>
                <a:rect r="r" b="b" t="t" l="l"/>
                <a:pathLst>
                  <a:path h="876917" w="10537999">
                    <a:moveTo>
                      <a:pt x="10413539" y="876917"/>
                    </a:moveTo>
                    <a:lnTo>
                      <a:pt x="124460" y="876917"/>
                    </a:lnTo>
                    <a:cubicBezTo>
                      <a:pt x="55880" y="876917"/>
                      <a:pt x="0" y="821037"/>
                      <a:pt x="0" y="752457"/>
                    </a:cubicBezTo>
                    <a:lnTo>
                      <a:pt x="0" y="124460"/>
                    </a:lnTo>
                    <a:cubicBezTo>
                      <a:pt x="0" y="55880"/>
                      <a:pt x="55880" y="0"/>
                      <a:pt x="124460" y="0"/>
                    </a:cubicBezTo>
                    <a:lnTo>
                      <a:pt x="10413539" y="0"/>
                    </a:lnTo>
                    <a:cubicBezTo>
                      <a:pt x="10482119" y="0"/>
                      <a:pt x="10537999" y="55880"/>
                      <a:pt x="10537999" y="124460"/>
                    </a:cubicBezTo>
                    <a:lnTo>
                      <a:pt x="10537999" y="752457"/>
                    </a:lnTo>
                    <a:cubicBezTo>
                      <a:pt x="10537999" y="821037"/>
                      <a:pt x="10482119" y="876917"/>
                      <a:pt x="10413539" y="876917"/>
                    </a:cubicBezTo>
                    <a:close/>
                  </a:path>
                </a:pathLst>
              </a:custGeom>
              <a:solidFill>
                <a:srgbClr val="CB6CE6"/>
              </a:solidFill>
            </p:spPr>
          </p:sp>
        </p:grpSp>
      </p:grpSp>
      <p:sp>
        <p:nvSpPr>
          <p:cNvPr name="TextBox 7" id="7"/>
          <p:cNvSpPr txBox="true"/>
          <p:nvPr/>
        </p:nvSpPr>
        <p:spPr>
          <a:xfrm rot="0">
            <a:off x="3694570" y="4403350"/>
            <a:ext cx="10898860" cy="1564005"/>
          </a:xfrm>
          <a:prstGeom prst="rect">
            <a:avLst/>
          </a:prstGeom>
        </p:spPr>
        <p:txBody>
          <a:bodyPr anchor="t" rtlCol="false" tIns="0" lIns="0" bIns="0" rIns="0">
            <a:spAutoFit/>
          </a:bodyPr>
          <a:lstStyle/>
          <a:p>
            <a:pPr algn="ctr">
              <a:lnSpc>
                <a:spcPts val="12240"/>
              </a:lnSpc>
            </a:pPr>
            <a:r>
              <a:rPr lang="en-US" sz="10200">
                <a:solidFill>
                  <a:srgbClr val="000000"/>
                </a:solidFill>
                <a:latin typeface="Genty Sans"/>
              </a:rPr>
              <a:t>Training problem</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13794" y="6878673"/>
            <a:ext cx="2519776" cy="2533595"/>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407067">
            <a:off x="13809191" y="6664744"/>
            <a:ext cx="2489538" cy="2498624"/>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044962">
            <a:off x="5685983" y="-1147186"/>
            <a:ext cx="2519776" cy="2533595"/>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8546">
            <a:off x="-231188" y="8288754"/>
            <a:ext cx="2519776" cy="2533595"/>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819445">
            <a:off x="16564626" y="866845"/>
            <a:ext cx="2519776" cy="2533595"/>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236698">
            <a:off x="9978902" y="8741434"/>
            <a:ext cx="2519776" cy="2533595"/>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40246" y="728940"/>
            <a:ext cx="4114800" cy="4114800"/>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12918492" y="60131"/>
            <a:ext cx="2966553" cy="2973988"/>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273159" y="8229600"/>
            <a:ext cx="4062430" cy="4114800"/>
          </a:xfrm>
          <a:prstGeom prst="rect">
            <a:avLst/>
          </a:prstGeom>
        </p:spPr>
      </p:pic>
      <p:sp>
        <p:nvSpPr>
          <p:cNvPr name="TextBox 17" id="17"/>
          <p:cNvSpPr txBox="true"/>
          <p:nvPr/>
        </p:nvSpPr>
        <p:spPr>
          <a:xfrm rot="0">
            <a:off x="4804029" y="2632164"/>
            <a:ext cx="8679941" cy="756285"/>
          </a:xfrm>
          <a:prstGeom prst="rect">
            <a:avLst/>
          </a:prstGeom>
        </p:spPr>
        <p:txBody>
          <a:bodyPr anchor="t" rtlCol="false" tIns="0" lIns="0" bIns="0" rIns="0">
            <a:spAutoFit/>
          </a:bodyPr>
          <a:lstStyle/>
          <a:p>
            <a:pPr algn="ctr">
              <a:lnSpc>
                <a:spcPts val="5639"/>
              </a:lnSpc>
            </a:pPr>
            <a:r>
              <a:rPr lang="en-US" sz="4699">
                <a:solidFill>
                  <a:srgbClr val="FDFAF2"/>
                </a:solidFill>
                <a:latin typeface="Childos Arabic Bold"/>
              </a:rPr>
              <a:t>TASK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7280" y="3171825"/>
            <a:ext cx="11096625" cy="608647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532249" y="480982"/>
            <a:ext cx="3413370" cy="287343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808252" y="4157662"/>
            <a:ext cx="4137367" cy="4114800"/>
          </a:xfrm>
          <a:prstGeom prst="rect">
            <a:avLst/>
          </a:prstGeom>
        </p:spPr>
      </p:pic>
      <p:sp>
        <p:nvSpPr>
          <p:cNvPr name="TextBox 5" id="5"/>
          <p:cNvSpPr txBox="true"/>
          <p:nvPr/>
        </p:nvSpPr>
        <p:spPr>
          <a:xfrm rot="0">
            <a:off x="1028700" y="1143000"/>
            <a:ext cx="5059131" cy="1663700"/>
          </a:xfrm>
          <a:prstGeom prst="rect">
            <a:avLst/>
          </a:prstGeom>
        </p:spPr>
        <p:txBody>
          <a:bodyPr anchor="t" rtlCol="false" tIns="0" lIns="0" bIns="0" rIns="0">
            <a:spAutoFit/>
          </a:bodyPr>
          <a:lstStyle/>
          <a:p>
            <a:pPr>
              <a:lnSpc>
                <a:spcPts val="6399"/>
              </a:lnSpc>
            </a:pPr>
            <a:r>
              <a:rPr lang="en-US" sz="6399">
                <a:solidFill>
                  <a:srgbClr val="2FD20B"/>
                </a:solidFill>
                <a:latin typeface="Genty Sans"/>
              </a:rPr>
              <a:t>Output</a:t>
            </a:r>
          </a:p>
          <a:p>
            <a:pPr>
              <a:lnSpc>
                <a:spcPts val="6400"/>
              </a:lnSpc>
            </a:pPr>
            <a:r>
              <a:rPr lang="en-US" sz="6399">
                <a:solidFill>
                  <a:srgbClr val="2FD20B"/>
                </a:solidFill>
                <a:latin typeface="Genty Sans"/>
              </a:rPr>
              <a:t>Screenshot: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2B4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78443" y="1630333"/>
            <a:ext cx="15931115" cy="7961286"/>
          </a:xfrm>
          <a:prstGeom prst="rect">
            <a:avLst/>
          </a:prstGeom>
        </p:spPr>
      </p:pic>
      <p:sp>
        <p:nvSpPr>
          <p:cNvPr name="TextBox 3" id="3"/>
          <p:cNvSpPr txBox="true"/>
          <p:nvPr/>
        </p:nvSpPr>
        <p:spPr>
          <a:xfrm rot="0">
            <a:off x="2540144" y="438438"/>
            <a:ext cx="13207712" cy="865505"/>
          </a:xfrm>
          <a:prstGeom prst="rect">
            <a:avLst/>
          </a:prstGeom>
        </p:spPr>
        <p:txBody>
          <a:bodyPr anchor="t" rtlCol="false" tIns="0" lIns="0" bIns="0" rIns="0">
            <a:spAutoFit/>
          </a:bodyPr>
          <a:lstStyle/>
          <a:p>
            <a:pPr algn="ctr">
              <a:lnSpc>
                <a:spcPts val="6400"/>
              </a:lnSpc>
            </a:pPr>
            <a:r>
              <a:rPr lang="en-US" sz="6399">
                <a:solidFill>
                  <a:srgbClr val="FFFFFF"/>
                </a:solidFill>
                <a:latin typeface="Genty Sans"/>
              </a:rPr>
              <a:t>GitHub screenshot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2B4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172" t="0" r="6172" b="0"/>
          <a:stretch>
            <a:fillRect/>
          </a:stretch>
        </p:blipFill>
        <p:spPr>
          <a:xfrm flipH="false" flipV="false" rot="0">
            <a:off x="1393719" y="786452"/>
            <a:ext cx="15635807" cy="8711179"/>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AF2"/>
        </a:solidFill>
      </p:bgPr>
    </p:bg>
    <p:spTree>
      <p:nvGrpSpPr>
        <p:cNvPr id="1" name=""/>
        <p:cNvGrpSpPr/>
        <p:nvPr/>
      </p:nvGrpSpPr>
      <p:grpSpPr>
        <a:xfrm>
          <a:off x="0" y="0"/>
          <a:ext cx="0" cy="0"/>
          <a:chOff x="0" y="0"/>
          <a:chExt cx="0" cy="0"/>
        </a:xfrm>
      </p:grpSpPr>
      <p:grpSp>
        <p:nvGrpSpPr>
          <p:cNvPr name="Group 2" id="2"/>
          <p:cNvGrpSpPr/>
          <p:nvPr/>
        </p:nvGrpSpPr>
        <p:grpSpPr>
          <a:xfrm rot="0">
            <a:off x="5008949" y="2782494"/>
            <a:ext cx="2739083" cy="824218"/>
            <a:chOff x="0" y="0"/>
            <a:chExt cx="2995120" cy="901262"/>
          </a:xfrm>
        </p:grpSpPr>
        <p:sp>
          <p:nvSpPr>
            <p:cNvPr name="Freeform 3" id="3"/>
            <p:cNvSpPr/>
            <p:nvPr/>
          </p:nvSpPr>
          <p:spPr>
            <a:xfrm>
              <a:off x="31750" y="31750"/>
              <a:ext cx="2931620" cy="837762"/>
            </a:xfrm>
            <a:custGeom>
              <a:avLst/>
              <a:gdLst/>
              <a:ahLst/>
              <a:cxnLst/>
              <a:rect r="r" b="b" t="t" l="l"/>
              <a:pathLst>
                <a:path h="837762" w="2931620">
                  <a:moveTo>
                    <a:pt x="2838910" y="837762"/>
                  </a:moveTo>
                  <a:lnTo>
                    <a:pt x="92710" y="837762"/>
                  </a:lnTo>
                  <a:cubicBezTo>
                    <a:pt x="41910" y="837762"/>
                    <a:pt x="0" y="795852"/>
                    <a:pt x="0" y="745052"/>
                  </a:cubicBezTo>
                  <a:lnTo>
                    <a:pt x="0" y="92710"/>
                  </a:lnTo>
                  <a:cubicBezTo>
                    <a:pt x="0" y="41910"/>
                    <a:pt x="41910" y="0"/>
                    <a:pt x="92710" y="0"/>
                  </a:cubicBezTo>
                  <a:lnTo>
                    <a:pt x="2837640" y="0"/>
                  </a:lnTo>
                  <a:cubicBezTo>
                    <a:pt x="2888440" y="0"/>
                    <a:pt x="2930350" y="41910"/>
                    <a:pt x="2930350" y="92710"/>
                  </a:cubicBezTo>
                  <a:lnTo>
                    <a:pt x="2930350" y="743782"/>
                  </a:lnTo>
                  <a:cubicBezTo>
                    <a:pt x="2931620" y="795852"/>
                    <a:pt x="2889710" y="837762"/>
                    <a:pt x="2838910" y="837762"/>
                  </a:cubicBezTo>
                  <a:close/>
                </a:path>
              </a:pathLst>
            </a:custGeom>
            <a:solidFill>
              <a:srgbClr val="FFFFFF"/>
            </a:solidFill>
          </p:spPr>
        </p:sp>
        <p:sp>
          <p:nvSpPr>
            <p:cNvPr name="Freeform 4" id="4"/>
            <p:cNvSpPr/>
            <p:nvPr/>
          </p:nvSpPr>
          <p:spPr>
            <a:xfrm>
              <a:off x="0" y="0"/>
              <a:ext cx="2995120" cy="901262"/>
            </a:xfrm>
            <a:custGeom>
              <a:avLst/>
              <a:gdLst/>
              <a:ahLst/>
              <a:cxnLst/>
              <a:rect r="r" b="b" t="t" l="l"/>
              <a:pathLst>
                <a:path h="901262" w="2995120">
                  <a:moveTo>
                    <a:pt x="2870660" y="59690"/>
                  </a:moveTo>
                  <a:cubicBezTo>
                    <a:pt x="2906220" y="59690"/>
                    <a:pt x="2935430" y="88900"/>
                    <a:pt x="2935430" y="124460"/>
                  </a:cubicBezTo>
                  <a:lnTo>
                    <a:pt x="2935430" y="776802"/>
                  </a:lnTo>
                  <a:cubicBezTo>
                    <a:pt x="2935430" y="812362"/>
                    <a:pt x="2906220" y="841572"/>
                    <a:pt x="2870660" y="841572"/>
                  </a:cubicBezTo>
                  <a:lnTo>
                    <a:pt x="124460" y="841572"/>
                  </a:lnTo>
                  <a:cubicBezTo>
                    <a:pt x="88900" y="841572"/>
                    <a:pt x="59690" y="812362"/>
                    <a:pt x="59690" y="776802"/>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776802"/>
                  </a:lnTo>
                  <a:cubicBezTo>
                    <a:pt x="0" y="845382"/>
                    <a:pt x="55880" y="901262"/>
                    <a:pt x="124460" y="901262"/>
                  </a:cubicBezTo>
                  <a:lnTo>
                    <a:pt x="2870660" y="901262"/>
                  </a:lnTo>
                  <a:cubicBezTo>
                    <a:pt x="2939240" y="901262"/>
                    <a:pt x="2995120" y="845382"/>
                    <a:pt x="2995120" y="776802"/>
                  </a:cubicBezTo>
                  <a:lnTo>
                    <a:pt x="2995120" y="124460"/>
                  </a:lnTo>
                  <a:cubicBezTo>
                    <a:pt x="2995120" y="55880"/>
                    <a:pt x="2939240" y="0"/>
                    <a:pt x="2870660" y="0"/>
                  </a:cubicBezTo>
                  <a:close/>
                </a:path>
              </a:pathLst>
            </a:custGeom>
            <a:solidFill>
              <a:srgbClr val="000000"/>
            </a:solidFill>
          </p:spPr>
        </p:sp>
      </p:grpSp>
      <p:grpSp>
        <p:nvGrpSpPr>
          <p:cNvPr name="Group 5" id="5"/>
          <p:cNvGrpSpPr/>
          <p:nvPr/>
        </p:nvGrpSpPr>
        <p:grpSpPr>
          <a:xfrm rot="0">
            <a:off x="895445" y="1223997"/>
            <a:ext cx="3779883" cy="1414462"/>
            <a:chOff x="0" y="0"/>
            <a:chExt cx="5039844" cy="1885950"/>
          </a:xfrm>
        </p:grpSpPr>
        <p:grpSp>
          <p:nvGrpSpPr>
            <p:cNvPr name="Group 6" id="6"/>
            <p:cNvGrpSpPr/>
            <p:nvPr/>
          </p:nvGrpSpPr>
          <p:grpSpPr>
            <a:xfrm rot="0">
              <a:off x="262914" y="282688"/>
              <a:ext cx="4776929" cy="1603262"/>
              <a:chOff x="0" y="0"/>
              <a:chExt cx="2995120" cy="1005240"/>
            </a:xfrm>
          </p:grpSpPr>
          <p:sp>
            <p:nvSpPr>
              <p:cNvPr name="Freeform 7" id="7"/>
              <p:cNvSpPr/>
              <p:nvPr/>
            </p:nvSpPr>
            <p:spPr>
              <a:xfrm>
                <a:off x="31750" y="31750"/>
                <a:ext cx="2931620" cy="941740"/>
              </a:xfrm>
              <a:custGeom>
                <a:avLst/>
                <a:gdLst/>
                <a:ahLst/>
                <a:cxnLst/>
                <a:rect r="r" b="b" t="t" l="l"/>
                <a:pathLst>
                  <a:path h="941740" w="293162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name="Freeform 8" id="8"/>
              <p:cNvSpPr/>
              <p:nvPr/>
            </p:nvSpPr>
            <p:spPr>
              <a:xfrm>
                <a:off x="0" y="0"/>
                <a:ext cx="2995120" cy="1005241"/>
              </a:xfrm>
              <a:custGeom>
                <a:avLst/>
                <a:gdLst/>
                <a:ahLst/>
                <a:cxnLst/>
                <a:rect r="r" b="b" t="t" l="l"/>
                <a:pathLst>
                  <a:path h="1005241" w="2995120">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name="Group 9" id="9"/>
            <p:cNvGrpSpPr/>
            <p:nvPr/>
          </p:nvGrpSpPr>
          <p:grpSpPr>
            <a:xfrm rot="0">
              <a:off x="0" y="0"/>
              <a:ext cx="4776929" cy="1603262"/>
              <a:chOff x="0" y="0"/>
              <a:chExt cx="2995120" cy="1005240"/>
            </a:xfrm>
          </p:grpSpPr>
          <p:sp>
            <p:nvSpPr>
              <p:cNvPr name="Freeform 10" id="10"/>
              <p:cNvSpPr/>
              <p:nvPr/>
            </p:nvSpPr>
            <p:spPr>
              <a:xfrm>
                <a:off x="31750" y="31750"/>
                <a:ext cx="2931620" cy="941740"/>
              </a:xfrm>
              <a:custGeom>
                <a:avLst/>
                <a:gdLst/>
                <a:ahLst/>
                <a:cxnLst/>
                <a:rect r="r" b="b" t="t" l="l"/>
                <a:pathLst>
                  <a:path h="941740" w="293162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00FEB3"/>
              </a:solidFill>
            </p:spPr>
          </p:sp>
          <p:sp>
            <p:nvSpPr>
              <p:cNvPr name="Freeform 11" id="11"/>
              <p:cNvSpPr/>
              <p:nvPr/>
            </p:nvSpPr>
            <p:spPr>
              <a:xfrm>
                <a:off x="0" y="0"/>
                <a:ext cx="2995120" cy="1005241"/>
              </a:xfrm>
              <a:custGeom>
                <a:avLst/>
                <a:gdLst/>
                <a:ahLst/>
                <a:cxnLst/>
                <a:rect r="r" b="b" t="t" l="l"/>
                <a:pathLst>
                  <a:path h="1005241" w="2995120">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name="Group 12" id="12"/>
          <p:cNvGrpSpPr/>
          <p:nvPr/>
        </p:nvGrpSpPr>
        <p:grpSpPr>
          <a:xfrm rot="0">
            <a:off x="8170556" y="2782494"/>
            <a:ext cx="2739083" cy="824218"/>
            <a:chOff x="0" y="0"/>
            <a:chExt cx="2995120" cy="901262"/>
          </a:xfrm>
        </p:grpSpPr>
        <p:sp>
          <p:nvSpPr>
            <p:cNvPr name="Freeform 13" id="13"/>
            <p:cNvSpPr/>
            <p:nvPr/>
          </p:nvSpPr>
          <p:spPr>
            <a:xfrm>
              <a:off x="31750" y="31750"/>
              <a:ext cx="2931620" cy="837762"/>
            </a:xfrm>
            <a:custGeom>
              <a:avLst/>
              <a:gdLst/>
              <a:ahLst/>
              <a:cxnLst/>
              <a:rect r="r" b="b" t="t" l="l"/>
              <a:pathLst>
                <a:path h="837762" w="2931620">
                  <a:moveTo>
                    <a:pt x="2838910" y="837762"/>
                  </a:moveTo>
                  <a:lnTo>
                    <a:pt x="92710" y="837762"/>
                  </a:lnTo>
                  <a:cubicBezTo>
                    <a:pt x="41910" y="837762"/>
                    <a:pt x="0" y="795852"/>
                    <a:pt x="0" y="745052"/>
                  </a:cubicBezTo>
                  <a:lnTo>
                    <a:pt x="0" y="92710"/>
                  </a:lnTo>
                  <a:cubicBezTo>
                    <a:pt x="0" y="41910"/>
                    <a:pt x="41910" y="0"/>
                    <a:pt x="92710" y="0"/>
                  </a:cubicBezTo>
                  <a:lnTo>
                    <a:pt x="2837640" y="0"/>
                  </a:lnTo>
                  <a:cubicBezTo>
                    <a:pt x="2888440" y="0"/>
                    <a:pt x="2930350" y="41910"/>
                    <a:pt x="2930350" y="92710"/>
                  </a:cubicBezTo>
                  <a:lnTo>
                    <a:pt x="2930350" y="743782"/>
                  </a:lnTo>
                  <a:cubicBezTo>
                    <a:pt x="2931620" y="795852"/>
                    <a:pt x="2889710" y="837762"/>
                    <a:pt x="2838910" y="837762"/>
                  </a:cubicBezTo>
                  <a:close/>
                </a:path>
              </a:pathLst>
            </a:custGeom>
            <a:solidFill>
              <a:srgbClr val="FFFFFF"/>
            </a:solidFill>
          </p:spPr>
        </p:sp>
        <p:sp>
          <p:nvSpPr>
            <p:cNvPr name="Freeform 14" id="14"/>
            <p:cNvSpPr/>
            <p:nvPr/>
          </p:nvSpPr>
          <p:spPr>
            <a:xfrm>
              <a:off x="0" y="0"/>
              <a:ext cx="2995120" cy="901262"/>
            </a:xfrm>
            <a:custGeom>
              <a:avLst/>
              <a:gdLst/>
              <a:ahLst/>
              <a:cxnLst/>
              <a:rect r="r" b="b" t="t" l="l"/>
              <a:pathLst>
                <a:path h="901262" w="2995120">
                  <a:moveTo>
                    <a:pt x="2870660" y="59690"/>
                  </a:moveTo>
                  <a:cubicBezTo>
                    <a:pt x="2906220" y="59690"/>
                    <a:pt x="2935430" y="88900"/>
                    <a:pt x="2935430" y="124460"/>
                  </a:cubicBezTo>
                  <a:lnTo>
                    <a:pt x="2935430" y="776802"/>
                  </a:lnTo>
                  <a:cubicBezTo>
                    <a:pt x="2935430" y="812362"/>
                    <a:pt x="2906220" y="841572"/>
                    <a:pt x="2870660" y="841572"/>
                  </a:cubicBezTo>
                  <a:lnTo>
                    <a:pt x="124460" y="841572"/>
                  </a:lnTo>
                  <a:cubicBezTo>
                    <a:pt x="88900" y="841572"/>
                    <a:pt x="59690" y="812362"/>
                    <a:pt x="59690" y="776802"/>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776802"/>
                  </a:lnTo>
                  <a:cubicBezTo>
                    <a:pt x="0" y="845382"/>
                    <a:pt x="55880" y="901262"/>
                    <a:pt x="124460" y="901262"/>
                  </a:cubicBezTo>
                  <a:lnTo>
                    <a:pt x="2870660" y="901262"/>
                  </a:lnTo>
                  <a:cubicBezTo>
                    <a:pt x="2939240" y="901262"/>
                    <a:pt x="2995120" y="845382"/>
                    <a:pt x="2995120" y="776802"/>
                  </a:cubicBezTo>
                  <a:lnTo>
                    <a:pt x="2995120" y="124460"/>
                  </a:lnTo>
                  <a:cubicBezTo>
                    <a:pt x="2995120" y="55880"/>
                    <a:pt x="2939240" y="0"/>
                    <a:pt x="2870660" y="0"/>
                  </a:cubicBezTo>
                  <a:close/>
                </a:path>
              </a:pathLst>
            </a:custGeom>
            <a:solidFill>
              <a:srgbClr val="000000"/>
            </a:solidFill>
          </p:spPr>
        </p:sp>
      </p:grpSp>
      <p:grpSp>
        <p:nvGrpSpPr>
          <p:cNvPr name="Group 15" id="15"/>
          <p:cNvGrpSpPr/>
          <p:nvPr/>
        </p:nvGrpSpPr>
        <p:grpSpPr>
          <a:xfrm rot="0">
            <a:off x="11323344" y="2782494"/>
            <a:ext cx="2739083" cy="824218"/>
            <a:chOff x="0" y="0"/>
            <a:chExt cx="2995120" cy="901262"/>
          </a:xfrm>
        </p:grpSpPr>
        <p:sp>
          <p:nvSpPr>
            <p:cNvPr name="Freeform 16" id="16"/>
            <p:cNvSpPr/>
            <p:nvPr/>
          </p:nvSpPr>
          <p:spPr>
            <a:xfrm>
              <a:off x="31750" y="31750"/>
              <a:ext cx="2931620" cy="837762"/>
            </a:xfrm>
            <a:custGeom>
              <a:avLst/>
              <a:gdLst/>
              <a:ahLst/>
              <a:cxnLst/>
              <a:rect r="r" b="b" t="t" l="l"/>
              <a:pathLst>
                <a:path h="837762" w="2931620">
                  <a:moveTo>
                    <a:pt x="2838910" y="837762"/>
                  </a:moveTo>
                  <a:lnTo>
                    <a:pt x="92710" y="837762"/>
                  </a:lnTo>
                  <a:cubicBezTo>
                    <a:pt x="41910" y="837762"/>
                    <a:pt x="0" y="795852"/>
                    <a:pt x="0" y="745052"/>
                  </a:cubicBezTo>
                  <a:lnTo>
                    <a:pt x="0" y="92710"/>
                  </a:lnTo>
                  <a:cubicBezTo>
                    <a:pt x="0" y="41910"/>
                    <a:pt x="41910" y="0"/>
                    <a:pt x="92710" y="0"/>
                  </a:cubicBezTo>
                  <a:lnTo>
                    <a:pt x="2837640" y="0"/>
                  </a:lnTo>
                  <a:cubicBezTo>
                    <a:pt x="2888440" y="0"/>
                    <a:pt x="2930350" y="41910"/>
                    <a:pt x="2930350" y="92710"/>
                  </a:cubicBezTo>
                  <a:lnTo>
                    <a:pt x="2930350" y="743782"/>
                  </a:lnTo>
                  <a:cubicBezTo>
                    <a:pt x="2931620" y="795852"/>
                    <a:pt x="2889710" y="837762"/>
                    <a:pt x="2838910" y="837762"/>
                  </a:cubicBezTo>
                  <a:close/>
                </a:path>
              </a:pathLst>
            </a:custGeom>
            <a:solidFill>
              <a:srgbClr val="FFFFFF"/>
            </a:solidFill>
          </p:spPr>
        </p:sp>
        <p:sp>
          <p:nvSpPr>
            <p:cNvPr name="Freeform 17" id="17"/>
            <p:cNvSpPr/>
            <p:nvPr/>
          </p:nvSpPr>
          <p:spPr>
            <a:xfrm>
              <a:off x="0" y="0"/>
              <a:ext cx="2995120" cy="901262"/>
            </a:xfrm>
            <a:custGeom>
              <a:avLst/>
              <a:gdLst/>
              <a:ahLst/>
              <a:cxnLst/>
              <a:rect r="r" b="b" t="t" l="l"/>
              <a:pathLst>
                <a:path h="901262" w="2995120">
                  <a:moveTo>
                    <a:pt x="2870660" y="59690"/>
                  </a:moveTo>
                  <a:cubicBezTo>
                    <a:pt x="2906220" y="59690"/>
                    <a:pt x="2935430" y="88900"/>
                    <a:pt x="2935430" y="124460"/>
                  </a:cubicBezTo>
                  <a:lnTo>
                    <a:pt x="2935430" y="776802"/>
                  </a:lnTo>
                  <a:cubicBezTo>
                    <a:pt x="2935430" y="812362"/>
                    <a:pt x="2906220" y="841572"/>
                    <a:pt x="2870660" y="841572"/>
                  </a:cubicBezTo>
                  <a:lnTo>
                    <a:pt x="124460" y="841572"/>
                  </a:lnTo>
                  <a:cubicBezTo>
                    <a:pt x="88900" y="841572"/>
                    <a:pt x="59690" y="812362"/>
                    <a:pt x="59690" y="776802"/>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776802"/>
                  </a:lnTo>
                  <a:cubicBezTo>
                    <a:pt x="0" y="845382"/>
                    <a:pt x="55880" y="901262"/>
                    <a:pt x="124460" y="901262"/>
                  </a:cubicBezTo>
                  <a:lnTo>
                    <a:pt x="2870660" y="901262"/>
                  </a:lnTo>
                  <a:cubicBezTo>
                    <a:pt x="2939240" y="901262"/>
                    <a:pt x="2995120" y="845382"/>
                    <a:pt x="2995120" y="776802"/>
                  </a:cubicBezTo>
                  <a:lnTo>
                    <a:pt x="2995120" y="124460"/>
                  </a:lnTo>
                  <a:cubicBezTo>
                    <a:pt x="2995120" y="55880"/>
                    <a:pt x="2939240" y="0"/>
                    <a:pt x="2870660" y="0"/>
                  </a:cubicBezTo>
                  <a:close/>
                </a:path>
              </a:pathLst>
            </a:custGeom>
            <a:solidFill>
              <a:srgbClr val="000000"/>
            </a:solidFill>
          </p:spPr>
        </p:sp>
      </p:grpSp>
      <p:grpSp>
        <p:nvGrpSpPr>
          <p:cNvPr name="Group 18" id="18"/>
          <p:cNvGrpSpPr/>
          <p:nvPr/>
        </p:nvGrpSpPr>
        <p:grpSpPr>
          <a:xfrm rot="0">
            <a:off x="14440024" y="2782494"/>
            <a:ext cx="2739083" cy="824218"/>
            <a:chOff x="0" y="0"/>
            <a:chExt cx="2995120" cy="901262"/>
          </a:xfrm>
        </p:grpSpPr>
        <p:sp>
          <p:nvSpPr>
            <p:cNvPr name="Freeform 19" id="19"/>
            <p:cNvSpPr/>
            <p:nvPr/>
          </p:nvSpPr>
          <p:spPr>
            <a:xfrm>
              <a:off x="31750" y="31750"/>
              <a:ext cx="2931620" cy="837762"/>
            </a:xfrm>
            <a:custGeom>
              <a:avLst/>
              <a:gdLst/>
              <a:ahLst/>
              <a:cxnLst/>
              <a:rect r="r" b="b" t="t" l="l"/>
              <a:pathLst>
                <a:path h="837762" w="2931620">
                  <a:moveTo>
                    <a:pt x="2838910" y="837762"/>
                  </a:moveTo>
                  <a:lnTo>
                    <a:pt x="92710" y="837762"/>
                  </a:lnTo>
                  <a:cubicBezTo>
                    <a:pt x="41910" y="837762"/>
                    <a:pt x="0" y="795852"/>
                    <a:pt x="0" y="745052"/>
                  </a:cubicBezTo>
                  <a:lnTo>
                    <a:pt x="0" y="92710"/>
                  </a:lnTo>
                  <a:cubicBezTo>
                    <a:pt x="0" y="41910"/>
                    <a:pt x="41910" y="0"/>
                    <a:pt x="92710" y="0"/>
                  </a:cubicBezTo>
                  <a:lnTo>
                    <a:pt x="2837640" y="0"/>
                  </a:lnTo>
                  <a:cubicBezTo>
                    <a:pt x="2888440" y="0"/>
                    <a:pt x="2930350" y="41910"/>
                    <a:pt x="2930350" y="92710"/>
                  </a:cubicBezTo>
                  <a:lnTo>
                    <a:pt x="2930350" y="743782"/>
                  </a:lnTo>
                  <a:cubicBezTo>
                    <a:pt x="2931620" y="795852"/>
                    <a:pt x="2889710" y="837762"/>
                    <a:pt x="2838910" y="837762"/>
                  </a:cubicBezTo>
                  <a:close/>
                </a:path>
              </a:pathLst>
            </a:custGeom>
            <a:solidFill>
              <a:srgbClr val="FFFFFF"/>
            </a:solidFill>
          </p:spPr>
        </p:sp>
        <p:sp>
          <p:nvSpPr>
            <p:cNvPr name="Freeform 20" id="20"/>
            <p:cNvSpPr/>
            <p:nvPr/>
          </p:nvSpPr>
          <p:spPr>
            <a:xfrm>
              <a:off x="0" y="0"/>
              <a:ext cx="2995120" cy="901262"/>
            </a:xfrm>
            <a:custGeom>
              <a:avLst/>
              <a:gdLst/>
              <a:ahLst/>
              <a:cxnLst/>
              <a:rect r="r" b="b" t="t" l="l"/>
              <a:pathLst>
                <a:path h="901262" w="2995120">
                  <a:moveTo>
                    <a:pt x="2870660" y="59690"/>
                  </a:moveTo>
                  <a:cubicBezTo>
                    <a:pt x="2906220" y="59690"/>
                    <a:pt x="2935430" y="88900"/>
                    <a:pt x="2935430" y="124460"/>
                  </a:cubicBezTo>
                  <a:lnTo>
                    <a:pt x="2935430" y="776802"/>
                  </a:lnTo>
                  <a:cubicBezTo>
                    <a:pt x="2935430" y="812362"/>
                    <a:pt x="2906220" y="841572"/>
                    <a:pt x="2870660" y="841572"/>
                  </a:cubicBezTo>
                  <a:lnTo>
                    <a:pt x="124460" y="841572"/>
                  </a:lnTo>
                  <a:cubicBezTo>
                    <a:pt x="88900" y="841572"/>
                    <a:pt x="59690" y="812362"/>
                    <a:pt x="59690" y="776802"/>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776802"/>
                  </a:lnTo>
                  <a:cubicBezTo>
                    <a:pt x="0" y="845382"/>
                    <a:pt x="55880" y="901262"/>
                    <a:pt x="124460" y="901262"/>
                  </a:cubicBezTo>
                  <a:lnTo>
                    <a:pt x="2870660" y="901262"/>
                  </a:lnTo>
                  <a:cubicBezTo>
                    <a:pt x="2939240" y="901262"/>
                    <a:pt x="2995120" y="845382"/>
                    <a:pt x="2995120" y="776802"/>
                  </a:cubicBezTo>
                  <a:lnTo>
                    <a:pt x="2995120" y="124460"/>
                  </a:lnTo>
                  <a:cubicBezTo>
                    <a:pt x="2995120" y="55880"/>
                    <a:pt x="2939240" y="0"/>
                    <a:pt x="2870660" y="0"/>
                  </a:cubicBezTo>
                  <a:close/>
                </a:path>
              </a:pathLst>
            </a:custGeom>
            <a:solidFill>
              <a:srgbClr val="000000"/>
            </a:solidFill>
          </p:spPr>
        </p:sp>
      </p:grpSp>
      <p:grpSp>
        <p:nvGrpSpPr>
          <p:cNvPr name="Group 21" id="21"/>
          <p:cNvGrpSpPr/>
          <p:nvPr/>
        </p:nvGrpSpPr>
        <p:grpSpPr>
          <a:xfrm rot="0">
            <a:off x="8852564" y="5559810"/>
            <a:ext cx="2739083" cy="824218"/>
            <a:chOff x="0" y="0"/>
            <a:chExt cx="2995120" cy="901262"/>
          </a:xfrm>
        </p:grpSpPr>
        <p:sp>
          <p:nvSpPr>
            <p:cNvPr name="Freeform 22" id="22"/>
            <p:cNvSpPr/>
            <p:nvPr/>
          </p:nvSpPr>
          <p:spPr>
            <a:xfrm>
              <a:off x="31750" y="31750"/>
              <a:ext cx="2931620" cy="837762"/>
            </a:xfrm>
            <a:custGeom>
              <a:avLst/>
              <a:gdLst/>
              <a:ahLst/>
              <a:cxnLst/>
              <a:rect r="r" b="b" t="t" l="l"/>
              <a:pathLst>
                <a:path h="837762" w="2931620">
                  <a:moveTo>
                    <a:pt x="2838910" y="837762"/>
                  </a:moveTo>
                  <a:lnTo>
                    <a:pt x="92710" y="837762"/>
                  </a:lnTo>
                  <a:cubicBezTo>
                    <a:pt x="41910" y="837762"/>
                    <a:pt x="0" y="795852"/>
                    <a:pt x="0" y="745052"/>
                  </a:cubicBezTo>
                  <a:lnTo>
                    <a:pt x="0" y="92710"/>
                  </a:lnTo>
                  <a:cubicBezTo>
                    <a:pt x="0" y="41910"/>
                    <a:pt x="41910" y="0"/>
                    <a:pt x="92710" y="0"/>
                  </a:cubicBezTo>
                  <a:lnTo>
                    <a:pt x="2837640" y="0"/>
                  </a:lnTo>
                  <a:cubicBezTo>
                    <a:pt x="2888440" y="0"/>
                    <a:pt x="2930350" y="41910"/>
                    <a:pt x="2930350" y="92710"/>
                  </a:cubicBezTo>
                  <a:lnTo>
                    <a:pt x="2930350" y="743782"/>
                  </a:lnTo>
                  <a:cubicBezTo>
                    <a:pt x="2931620" y="795852"/>
                    <a:pt x="2889710" y="837762"/>
                    <a:pt x="2838910" y="837762"/>
                  </a:cubicBezTo>
                  <a:close/>
                </a:path>
              </a:pathLst>
            </a:custGeom>
            <a:solidFill>
              <a:srgbClr val="FFFFFF"/>
            </a:solidFill>
          </p:spPr>
        </p:sp>
        <p:sp>
          <p:nvSpPr>
            <p:cNvPr name="Freeform 23" id="23"/>
            <p:cNvSpPr/>
            <p:nvPr/>
          </p:nvSpPr>
          <p:spPr>
            <a:xfrm>
              <a:off x="0" y="0"/>
              <a:ext cx="2995120" cy="901262"/>
            </a:xfrm>
            <a:custGeom>
              <a:avLst/>
              <a:gdLst/>
              <a:ahLst/>
              <a:cxnLst/>
              <a:rect r="r" b="b" t="t" l="l"/>
              <a:pathLst>
                <a:path h="901262" w="2995120">
                  <a:moveTo>
                    <a:pt x="2870660" y="59690"/>
                  </a:moveTo>
                  <a:cubicBezTo>
                    <a:pt x="2906220" y="59690"/>
                    <a:pt x="2935430" y="88900"/>
                    <a:pt x="2935430" y="124460"/>
                  </a:cubicBezTo>
                  <a:lnTo>
                    <a:pt x="2935430" y="776802"/>
                  </a:lnTo>
                  <a:cubicBezTo>
                    <a:pt x="2935430" y="812362"/>
                    <a:pt x="2906220" y="841572"/>
                    <a:pt x="2870660" y="841572"/>
                  </a:cubicBezTo>
                  <a:lnTo>
                    <a:pt x="124460" y="841572"/>
                  </a:lnTo>
                  <a:cubicBezTo>
                    <a:pt x="88900" y="841572"/>
                    <a:pt x="59690" y="812362"/>
                    <a:pt x="59690" y="776802"/>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776802"/>
                  </a:lnTo>
                  <a:cubicBezTo>
                    <a:pt x="0" y="845382"/>
                    <a:pt x="55880" y="901262"/>
                    <a:pt x="124460" y="901262"/>
                  </a:cubicBezTo>
                  <a:lnTo>
                    <a:pt x="2870660" y="901262"/>
                  </a:lnTo>
                  <a:cubicBezTo>
                    <a:pt x="2939240" y="901262"/>
                    <a:pt x="2995120" y="845382"/>
                    <a:pt x="2995120" y="776802"/>
                  </a:cubicBezTo>
                  <a:lnTo>
                    <a:pt x="2995120" y="124460"/>
                  </a:lnTo>
                  <a:cubicBezTo>
                    <a:pt x="2995120" y="55880"/>
                    <a:pt x="2939240" y="0"/>
                    <a:pt x="2870660" y="0"/>
                  </a:cubicBezTo>
                  <a:close/>
                </a:path>
              </a:pathLst>
            </a:custGeom>
            <a:solidFill>
              <a:srgbClr val="000000"/>
            </a:solidFill>
          </p:spPr>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7570" y="5143500"/>
            <a:ext cx="5165810" cy="4799507"/>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043826" y="5828207"/>
            <a:ext cx="4825458" cy="4114800"/>
          </a:xfrm>
          <a:prstGeom prst="rect">
            <a:avLst/>
          </a:prstGeom>
        </p:spPr>
      </p:pic>
      <p:sp>
        <p:nvSpPr>
          <p:cNvPr name="TextBox 26" id="26"/>
          <p:cNvSpPr txBox="true"/>
          <p:nvPr/>
        </p:nvSpPr>
        <p:spPr>
          <a:xfrm rot="0">
            <a:off x="5277252" y="2957590"/>
            <a:ext cx="2174761" cy="450215"/>
          </a:xfrm>
          <a:prstGeom prst="rect">
            <a:avLst/>
          </a:prstGeom>
        </p:spPr>
        <p:txBody>
          <a:bodyPr anchor="t" rtlCol="false" tIns="0" lIns="0" bIns="0" rIns="0">
            <a:spAutoFit/>
          </a:bodyPr>
          <a:lstStyle/>
          <a:p>
            <a:pPr algn="ctr">
              <a:lnSpc>
                <a:spcPts val="3640"/>
              </a:lnSpc>
            </a:pPr>
            <a:r>
              <a:rPr lang="en-US" sz="2799">
                <a:solidFill>
                  <a:srgbClr val="000000"/>
                </a:solidFill>
                <a:latin typeface="Be Vietnam Bold"/>
              </a:rPr>
              <a:t>Aman </a:t>
            </a:r>
          </a:p>
        </p:txBody>
      </p:sp>
      <p:sp>
        <p:nvSpPr>
          <p:cNvPr name="TextBox 27" id="27"/>
          <p:cNvSpPr txBox="true"/>
          <p:nvPr/>
        </p:nvSpPr>
        <p:spPr>
          <a:xfrm rot="0">
            <a:off x="11591647" y="2957590"/>
            <a:ext cx="2174761" cy="450215"/>
          </a:xfrm>
          <a:prstGeom prst="rect">
            <a:avLst/>
          </a:prstGeom>
        </p:spPr>
        <p:txBody>
          <a:bodyPr anchor="t" rtlCol="false" tIns="0" lIns="0" bIns="0" rIns="0">
            <a:spAutoFit/>
          </a:bodyPr>
          <a:lstStyle/>
          <a:p>
            <a:pPr algn="ctr">
              <a:lnSpc>
                <a:spcPts val="3640"/>
              </a:lnSpc>
            </a:pPr>
            <a:r>
              <a:rPr lang="en-US" sz="2799">
                <a:solidFill>
                  <a:srgbClr val="000000"/>
                </a:solidFill>
                <a:latin typeface="Be Vietnam Bold"/>
              </a:rPr>
              <a:t>Udit</a:t>
            </a:r>
          </a:p>
        </p:txBody>
      </p:sp>
      <p:sp>
        <p:nvSpPr>
          <p:cNvPr name="TextBox 28" id="28"/>
          <p:cNvSpPr txBox="true"/>
          <p:nvPr/>
        </p:nvSpPr>
        <p:spPr>
          <a:xfrm rot="0">
            <a:off x="14722185" y="2967115"/>
            <a:ext cx="2174761" cy="335280"/>
          </a:xfrm>
          <a:prstGeom prst="rect">
            <a:avLst/>
          </a:prstGeom>
        </p:spPr>
        <p:txBody>
          <a:bodyPr anchor="t" rtlCol="false" tIns="0" lIns="0" bIns="0" rIns="0">
            <a:spAutoFit/>
          </a:bodyPr>
          <a:lstStyle/>
          <a:p>
            <a:pPr algn="ctr">
              <a:lnSpc>
                <a:spcPts val="2730"/>
              </a:lnSpc>
            </a:pPr>
            <a:r>
              <a:rPr lang="en-US" sz="2100">
                <a:solidFill>
                  <a:srgbClr val="000000"/>
                </a:solidFill>
                <a:latin typeface="Be Vietnam Bold"/>
              </a:rPr>
              <a:t>Katta gowtham</a:t>
            </a:r>
          </a:p>
        </p:txBody>
      </p:sp>
      <p:sp>
        <p:nvSpPr>
          <p:cNvPr name="TextBox 29" id="29"/>
          <p:cNvSpPr txBox="true"/>
          <p:nvPr/>
        </p:nvSpPr>
        <p:spPr>
          <a:xfrm rot="0">
            <a:off x="1083106" y="1402548"/>
            <a:ext cx="3207375" cy="624840"/>
          </a:xfrm>
          <a:prstGeom prst="rect">
            <a:avLst/>
          </a:prstGeom>
        </p:spPr>
        <p:txBody>
          <a:bodyPr anchor="t" rtlCol="false" tIns="0" lIns="0" bIns="0" rIns="0">
            <a:spAutoFit/>
          </a:bodyPr>
          <a:lstStyle/>
          <a:p>
            <a:pPr algn="ctr">
              <a:lnSpc>
                <a:spcPts val="4920"/>
              </a:lnSpc>
            </a:pPr>
            <a:r>
              <a:rPr lang="en-US" sz="4100">
                <a:solidFill>
                  <a:srgbClr val="000000"/>
                </a:solidFill>
                <a:latin typeface="Be Vietnam"/>
              </a:rPr>
              <a:t>Contribution</a:t>
            </a:r>
          </a:p>
        </p:txBody>
      </p:sp>
      <p:sp>
        <p:nvSpPr>
          <p:cNvPr name="TextBox 30" id="30"/>
          <p:cNvSpPr txBox="true"/>
          <p:nvPr/>
        </p:nvSpPr>
        <p:spPr>
          <a:xfrm rot="0">
            <a:off x="4858108" y="1248969"/>
            <a:ext cx="2889924" cy="1533525"/>
          </a:xfrm>
          <a:prstGeom prst="rect">
            <a:avLst/>
          </a:prstGeom>
        </p:spPr>
        <p:txBody>
          <a:bodyPr anchor="t" rtlCol="false" tIns="0" lIns="0" bIns="0" rIns="0">
            <a:spAutoFit/>
          </a:bodyPr>
          <a:lstStyle/>
          <a:p>
            <a:pPr algn="ctr">
              <a:lnSpc>
                <a:spcPts val="12599"/>
              </a:lnSpc>
            </a:pPr>
            <a:r>
              <a:rPr lang="en-US" sz="9000">
                <a:solidFill>
                  <a:srgbClr val="FF1616"/>
                </a:solidFill>
                <a:latin typeface="Open Sans Extra Bold"/>
              </a:rPr>
              <a:t>M1</a:t>
            </a:r>
          </a:p>
        </p:txBody>
      </p:sp>
      <p:sp>
        <p:nvSpPr>
          <p:cNvPr name="TextBox 31" id="31"/>
          <p:cNvSpPr txBox="true"/>
          <p:nvPr/>
        </p:nvSpPr>
        <p:spPr>
          <a:xfrm rot="0">
            <a:off x="8019715" y="1240623"/>
            <a:ext cx="2889924" cy="1533525"/>
          </a:xfrm>
          <a:prstGeom prst="rect">
            <a:avLst/>
          </a:prstGeom>
        </p:spPr>
        <p:txBody>
          <a:bodyPr anchor="t" rtlCol="false" tIns="0" lIns="0" bIns="0" rIns="0">
            <a:spAutoFit/>
          </a:bodyPr>
          <a:lstStyle/>
          <a:p>
            <a:pPr algn="ctr">
              <a:lnSpc>
                <a:spcPts val="12599"/>
              </a:lnSpc>
            </a:pPr>
            <a:r>
              <a:rPr lang="en-US" sz="9000">
                <a:solidFill>
                  <a:srgbClr val="5CE1E6"/>
                </a:solidFill>
                <a:latin typeface="Open Sans Extra Bold"/>
              </a:rPr>
              <a:t>M2</a:t>
            </a:r>
          </a:p>
        </p:txBody>
      </p:sp>
      <p:sp>
        <p:nvSpPr>
          <p:cNvPr name="TextBox 32" id="32"/>
          <p:cNvSpPr txBox="true"/>
          <p:nvPr/>
        </p:nvSpPr>
        <p:spPr>
          <a:xfrm rot="0">
            <a:off x="11229869" y="1248969"/>
            <a:ext cx="2889924" cy="1533525"/>
          </a:xfrm>
          <a:prstGeom prst="rect">
            <a:avLst/>
          </a:prstGeom>
        </p:spPr>
        <p:txBody>
          <a:bodyPr anchor="t" rtlCol="false" tIns="0" lIns="0" bIns="0" rIns="0">
            <a:spAutoFit/>
          </a:bodyPr>
          <a:lstStyle/>
          <a:p>
            <a:pPr algn="ctr">
              <a:lnSpc>
                <a:spcPts val="12599"/>
              </a:lnSpc>
            </a:pPr>
            <a:r>
              <a:rPr lang="en-US" sz="9000">
                <a:solidFill>
                  <a:srgbClr val="FFDE59"/>
                </a:solidFill>
                <a:latin typeface="Open Sans Extra Bold"/>
              </a:rPr>
              <a:t>M3</a:t>
            </a:r>
          </a:p>
        </p:txBody>
      </p:sp>
      <p:sp>
        <p:nvSpPr>
          <p:cNvPr name="TextBox 33" id="33"/>
          <p:cNvSpPr txBox="true"/>
          <p:nvPr/>
        </p:nvSpPr>
        <p:spPr>
          <a:xfrm rot="0">
            <a:off x="14271129" y="1240623"/>
            <a:ext cx="2889924" cy="1533525"/>
          </a:xfrm>
          <a:prstGeom prst="rect">
            <a:avLst/>
          </a:prstGeom>
        </p:spPr>
        <p:txBody>
          <a:bodyPr anchor="t" rtlCol="false" tIns="0" lIns="0" bIns="0" rIns="0">
            <a:spAutoFit/>
          </a:bodyPr>
          <a:lstStyle/>
          <a:p>
            <a:pPr algn="ctr">
              <a:lnSpc>
                <a:spcPts val="12599"/>
              </a:lnSpc>
            </a:pPr>
            <a:r>
              <a:rPr lang="en-US" sz="9000">
                <a:solidFill>
                  <a:srgbClr val="7ED957"/>
                </a:solidFill>
                <a:latin typeface="Open Sans Extra Bold"/>
              </a:rPr>
              <a:t>M4</a:t>
            </a:r>
          </a:p>
        </p:txBody>
      </p:sp>
      <p:sp>
        <p:nvSpPr>
          <p:cNvPr name="TextBox 34" id="34"/>
          <p:cNvSpPr txBox="true"/>
          <p:nvPr/>
        </p:nvSpPr>
        <p:spPr>
          <a:xfrm rot="0">
            <a:off x="8701723" y="4026285"/>
            <a:ext cx="2889924" cy="1533525"/>
          </a:xfrm>
          <a:prstGeom prst="rect">
            <a:avLst/>
          </a:prstGeom>
        </p:spPr>
        <p:txBody>
          <a:bodyPr anchor="t" rtlCol="false" tIns="0" lIns="0" bIns="0" rIns="0">
            <a:spAutoFit/>
          </a:bodyPr>
          <a:lstStyle/>
          <a:p>
            <a:pPr algn="ctr">
              <a:lnSpc>
                <a:spcPts val="12599"/>
              </a:lnSpc>
            </a:pPr>
            <a:r>
              <a:rPr lang="en-US" sz="9000">
                <a:solidFill>
                  <a:srgbClr val="FF66C4"/>
                </a:solidFill>
                <a:latin typeface="Open Sans Extra Bold"/>
              </a:rPr>
              <a:t>M5</a:t>
            </a:r>
          </a:p>
        </p:txBody>
      </p:sp>
      <p:sp>
        <p:nvSpPr>
          <p:cNvPr name="TextBox 35" id="35"/>
          <p:cNvSpPr txBox="true"/>
          <p:nvPr/>
        </p:nvSpPr>
        <p:spPr>
          <a:xfrm rot="0">
            <a:off x="8170556" y="2929015"/>
            <a:ext cx="2739083" cy="435610"/>
          </a:xfrm>
          <a:prstGeom prst="rect">
            <a:avLst/>
          </a:prstGeom>
        </p:spPr>
        <p:txBody>
          <a:bodyPr anchor="t" rtlCol="false" tIns="0" lIns="0" bIns="0" rIns="0">
            <a:spAutoFit/>
          </a:bodyPr>
          <a:lstStyle/>
          <a:p>
            <a:pPr algn="ctr">
              <a:lnSpc>
                <a:spcPts val="3500"/>
              </a:lnSpc>
            </a:pPr>
            <a:r>
              <a:rPr lang="en-US" sz="2500">
                <a:solidFill>
                  <a:srgbClr val="000000"/>
                </a:solidFill>
                <a:latin typeface="Open Sans Light Bold"/>
              </a:rPr>
              <a:t>Santosh</a:t>
            </a:r>
          </a:p>
        </p:txBody>
      </p:sp>
      <p:sp>
        <p:nvSpPr>
          <p:cNvPr name="TextBox 36" id="36"/>
          <p:cNvSpPr txBox="true"/>
          <p:nvPr/>
        </p:nvSpPr>
        <p:spPr>
          <a:xfrm rot="0">
            <a:off x="9148583" y="5732524"/>
            <a:ext cx="2174761" cy="450215"/>
          </a:xfrm>
          <a:prstGeom prst="rect">
            <a:avLst/>
          </a:prstGeom>
        </p:spPr>
        <p:txBody>
          <a:bodyPr anchor="t" rtlCol="false" tIns="0" lIns="0" bIns="0" rIns="0">
            <a:spAutoFit/>
          </a:bodyPr>
          <a:lstStyle/>
          <a:p>
            <a:pPr algn="ctr">
              <a:lnSpc>
                <a:spcPts val="3640"/>
              </a:lnSpc>
            </a:pPr>
            <a:r>
              <a:rPr lang="en-US" sz="2799">
                <a:solidFill>
                  <a:srgbClr val="000000"/>
                </a:solidFill>
                <a:latin typeface="Be Vietnam Bold"/>
              </a:rPr>
              <a:t>Muddi reddy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F0D"/>
        </a:solidFill>
      </p:bgPr>
    </p:bg>
    <p:spTree>
      <p:nvGrpSpPr>
        <p:cNvPr id="1" name=""/>
        <p:cNvGrpSpPr/>
        <p:nvPr/>
      </p:nvGrpSpPr>
      <p:grpSpPr>
        <a:xfrm>
          <a:off x="0" y="0"/>
          <a:ext cx="0" cy="0"/>
          <a:chOff x="0" y="0"/>
          <a:chExt cx="0" cy="0"/>
        </a:xfrm>
      </p:grpSpPr>
      <p:grpSp>
        <p:nvGrpSpPr>
          <p:cNvPr name="Group 2" id="2"/>
          <p:cNvGrpSpPr/>
          <p:nvPr/>
        </p:nvGrpSpPr>
        <p:grpSpPr>
          <a:xfrm rot="0">
            <a:off x="3138087" y="8468784"/>
            <a:ext cx="5657850" cy="565785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F4F4"/>
            </a:solidFill>
          </p:spPr>
        </p:sp>
      </p:grpSp>
      <p:grpSp>
        <p:nvGrpSpPr>
          <p:cNvPr name="Group 4" id="4"/>
          <p:cNvGrpSpPr/>
          <p:nvPr/>
        </p:nvGrpSpPr>
        <p:grpSpPr>
          <a:xfrm rot="0">
            <a:off x="1306896" y="2769285"/>
            <a:ext cx="15674207" cy="5460169"/>
            <a:chOff x="0" y="0"/>
            <a:chExt cx="20898943" cy="7280226"/>
          </a:xfrm>
        </p:grpSpPr>
        <p:grpSp>
          <p:nvGrpSpPr>
            <p:cNvPr name="Group 5" id="5"/>
            <p:cNvGrpSpPr>
              <a:grpSpLocks noChangeAspect="true"/>
            </p:cNvGrpSpPr>
            <p:nvPr/>
          </p:nvGrpSpPr>
          <p:grpSpPr>
            <a:xfrm rot="0">
              <a:off x="617142" y="479729"/>
              <a:ext cx="20281801" cy="6800497"/>
              <a:chOff x="0" y="0"/>
              <a:chExt cx="18938240" cy="6350000"/>
            </a:xfrm>
          </p:grpSpPr>
          <p:sp>
            <p:nvSpPr>
              <p:cNvPr name="Freeform 6" id="6"/>
              <p:cNvSpPr/>
              <p:nvPr/>
            </p:nvSpPr>
            <p:spPr>
              <a:xfrm>
                <a:off x="27940" y="27940"/>
                <a:ext cx="18882360" cy="918210"/>
              </a:xfrm>
              <a:custGeom>
                <a:avLst/>
                <a:gdLst/>
                <a:ahLst/>
                <a:cxnLst/>
                <a:rect r="r" b="b" t="t" l="l"/>
                <a:pathLst>
                  <a:path h="918210" w="1888236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name="Freeform 7" id="7"/>
              <p:cNvSpPr/>
              <p:nvPr/>
            </p:nvSpPr>
            <p:spPr>
              <a:xfrm>
                <a:off x="27940" y="944880"/>
                <a:ext cx="18882360" cy="5377180"/>
              </a:xfrm>
              <a:custGeom>
                <a:avLst/>
                <a:gdLst/>
                <a:ahLst/>
                <a:cxnLst/>
                <a:rect r="r" b="b" t="t" l="l"/>
                <a:pathLst>
                  <a:path h="5377180" w="1888236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name="Freeform 8" id="8"/>
              <p:cNvSpPr/>
              <p:nvPr/>
            </p:nvSpPr>
            <p:spPr>
              <a:xfrm>
                <a:off x="499110" y="299720"/>
                <a:ext cx="1515110" cy="368300"/>
              </a:xfrm>
              <a:custGeom>
                <a:avLst/>
                <a:gdLst/>
                <a:ahLst/>
                <a:cxnLst/>
                <a:rect r="r" b="b" t="t" l="l"/>
                <a:pathLst>
                  <a:path h="368300" w="151511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name="Freeform 9" id="9"/>
              <p:cNvSpPr/>
              <p:nvPr/>
            </p:nvSpPr>
            <p:spPr>
              <a:xfrm>
                <a:off x="0" y="0"/>
                <a:ext cx="18939511" cy="6350000"/>
              </a:xfrm>
              <a:custGeom>
                <a:avLst/>
                <a:gdLst/>
                <a:ahLst/>
                <a:cxnLst/>
                <a:rect r="r" b="b" t="t" l="l"/>
                <a:pathLst>
                  <a:path h="6350000" w="18939511">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nvGrpSpPr>
            <p:cNvPr name="Group 10" id="10"/>
            <p:cNvGrpSpPr>
              <a:grpSpLocks noChangeAspect="true"/>
            </p:cNvGrpSpPr>
            <p:nvPr/>
          </p:nvGrpSpPr>
          <p:grpSpPr>
            <a:xfrm rot="0">
              <a:off x="0" y="0"/>
              <a:ext cx="20281801" cy="6800497"/>
              <a:chOff x="0" y="0"/>
              <a:chExt cx="18938240" cy="6350000"/>
            </a:xfrm>
          </p:grpSpPr>
          <p:sp>
            <p:nvSpPr>
              <p:cNvPr name="Freeform 11" id="11"/>
              <p:cNvSpPr/>
              <p:nvPr/>
            </p:nvSpPr>
            <p:spPr>
              <a:xfrm>
                <a:off x="27940" y="27940"/>
                <a:ext cx="18882360" cy="918210"/>
              </a:xfrm>
              <a:custGeom>
                <a:avLst/>
                <a:gdLst/>
                <a:ahLst/>
                <a:cxnLst/>
                <a:rect r="r" b="b" t="t" l="l"/>
                <a:pathLst>
                  <a:path h="918210" w="1888236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BB4D81"/>
              </a:solidFill>
            </p:spPr>
          </p:sp>
          <p:sp>
            <p:nvSpPr>
              <p:cNvPr name="Freeform 12" id="12"/>
              <p:cNvSpPr/>
              <p:nvPr/>
            </p:nvSpPr>
            <p:spPr>
              <a:xfrm>
                <a:off x="27940" y="944880"/>
                <a:ext cx="18882360" cy="5377180"/>
              </a:xfrm>
              <a:custGeom>
                <a:avLst/>
                <a:gdLst/>
                <a:ahLst/>
                <a:cxnLst/>
                <a:rect r="r" b="b" t="t" l="l"/>
                <a:pathLst>
                  <a:path h="5377180" w="1888236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name="Freeform 13" id="13"/>
              <p:cNvSpPr/>
              <p:nvPr/>
            </p:nvSpPr>
            <p:spPr>
              <a:xfrm>
                <a:off x="499110" y="299720"/>
                <a:ext cx="1515110" cy="368300"/>
              </a:xfrm>
              <a:custGeom>
                <a:avLst/>
                <a:gdLst/>
                <a:ahLst/>
                <a:cxnLst/>
                <a:rect r="r" b="b" t="t" l="l"/>
                <a:pathLst>
                  <a:path h="368300" w="151511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name="Freeform 14" id="14"/>
              <p:cNvSpPr/>
              <p:nvPr/>
            </p:nvSpPr>
            <p:spPr>
              <a:xfrm>
                <a:off x="0" y="0"/>
                <a:ext cx="18939511" cy="6350000"/>
              </a:xfrm>
              <a:custGeom>
                <a:avLst/>
                <a:gdLst/>
                <a:ahLst/>
                <a:cxnLst/>
                <a:rect r="r" b="b" t="t" l="l"/>
                <a:pathLst>
                  <a:path h="6350000" w="18939511">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68327" y="-120216"/>
            <a:ext cx="3586158" cy="3475313"/>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944100" y="8491451"/>
            <a:ext cx="7315200" cy="1795549"/>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95085" y="139823"/>
            <a:ext cx="2431388" cy="2481009"/>
          </a:xfrm>
          <a:prstGeom prst="rect">
            <a:avLst/>
          </a:prstGeom>
        </p:spPr>
      </p:pic>
      <p:grpSp>
        <p:nvGrpSpPr>
          <p:cNvPr name="Group 18" id="18"/>
          <p:cNvGrpSpPr/>
          <p:nvPr/>
        </p:nvGrpSpPr>
        <p:grpSpPr>
          <a:xfrm rot="0">
            <a:off x="1886305" y="4036815"/>
            <a:ext cx="14052533" cy="3045992"/>
            <a:chOff x="0" y="0"/>
            <a:chExt cx="18736711" cy="4061323"/>
          </a:xfrm>
        </p:grpSpPr>
        <p:sp>
          <p:nvSpPr>
            <p:cNvPr name="TextBox 19" id="19"/>
            <p:cNvSpPr txBox="true"/>
            <p:nvPr/>
          </p:nvSpPr>
          <p:spPr>
            <a:xfrm rot="0">
              <a:off x="0" y="266700"/>
              <a:ext cx="18736711" cy="2659380"/>
            </a:xfrm>
            <a:prstGeom prst="rect">
              <a:avLst/>
            </a:prstGeom>
          </p:spPr>
          <p:txBody>
            <a:bodyPr anchor="t" rtlCol="false" tIns="0" lIns="0" bIns="0" rIns="0">
              <a:spAutoFit/>
            </a:bodyPr>
            <a:lstStyle/>
            <a:p>
              <a:pPr algn="ctr">
                <a:lnSpc>
                  <a:spcPts val="14400"/>
                </a:lnSpc>
              </a:pPr>
              <a:r>
                <a:rPr lang="en-US" sz="14400">
                  <a:solidFill>
                    <a:srgbClr val="000000"/>
                  </a:solidFill>
                  <a:latin typeface="Space Mono Bold"/>
                </a:rPr>
                <a:t>Thank you!</a:t>
              </a:r>
            </a:p>
          </p:txBody>
        </p:sp>
        <p:sp>
          <p:nvSpPr>
            <p:cNvPr name="TextBox 20" id="20"/>
            <p:cNvSpPr txBox="true"/>
            <p:nvPr/>
          </p:nvSpPr>
          <p:spPr>
            <a:xfrm rot="0">
              <a:off x="3934985" y="3301228"/>
              <a:ext cx="10866741" cy="760095"/>
            </a:xfrm>
            <a:prstGeom prst="rect">
              <a:avLst/>
            </a:prstGeom>
          </p:spPr>
          <p:txBody>
            <a:bodyPr anchor="t" rtlCol="false" tIns="0" lIns="0" bIns="0" rIns="0">
              <a:spAutoFit/>
            </a:bodyPr>
            <a:lstStyle/>
            <a:p>
              <a:pPr algn="ctr">
                <a:lnSpc>
                  <a:spcPts val="468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7747799" y="1028700"/>
            <a:ext cx="4543955" cy="3865964"/>
            <a:chOff x="0" y="0"/>
            <a:chExt cx="2131620" cy="1813567"/>
          </a:xfrm>
        </p:grpSpPr>
        <p:sp>
          <p:nvSpPr>
            <p:cNvPr name="Freeform 3" id="3"/>
            <p:cNvSpPr/>
            <p:nvPr/>
          </p:nvSpPr>
          <p:spPr>
            <a:xfrm>
              <a:off x="0" y="0"/>
              <a:ext cx="2131620" cy="1813567"/>
            </a:xfrm>
            <a:custGeom>
              <a:avLst/>
              <a:gdLst/>
              <a:ahLst/>
              <a:cxnLst/>
              <a:rect r="r" b="b" t="t" l="l"/>
              <a:pathLst>
                <a:path h="1813567" w="2131620">
                  <a:moveTo>
                    <a:pt x="2007160" y="1813567"/>
                  </a:moveTo>
                  <a:lnTo>
                    <a:pt x="124460" y="1813567"/>
                  </a:lnTo>
                  <a:cubicBezTo>
                    <a:pt x="55880" y="1813567"/>
                    <a:pt x="0" y="1757687"/>
                    <a:pt x="0" y="1689107"/>
                  </a:cubicBezTo>
                  <a:lnTo>
                    <a:pt x="0" y="124460"/>
                  </a:lnTo>
                  <a:cubicBezTo>
                    <a:pt x="0" y="55880"/>
                    <a:pt x="55880" y="0"/>
                    <a:pt x="124460" y="0"/>
                  </a:cubicBezTo>
                  <a:lnTo>
                    <a:pt x="2007160" y="0"/>
                  </a:lnTo>
                  <a:cubicBezTo>
                    <a:pt x="2075740" y="0"/>
                    <a:pt x="2131620" y="55880"/>
                    <a:pt x="2131620" y="124460"/>
                  </a:cubicBezTo>
                  <a:lnTo>
                    <a:pt x="2131620" y="1689107"/>
                  </a:lnTo>
                  <a:cubicBezTo>
                    <a:pt x="2131620" y="1757687"/>
                    <a:pt x="2075740" y="1813567"/>
                    <a:pt x="2007160" y="1813567"/>
                  </a:cubicBezTo>
                  <a:close/>
                </a:path>
              </a:pathLst>
            </a:custGeom>
            <a:solidFill>
              <a:srgbClr val="FDFAF2"/>
            </a:solidFill>
          </p:spPr>
        </p:sp>
      </p:grpSp>
      <p:grpSp>
        <p:nvGrpSpPr>
          <p:cNvPr name="Group 4" id="4"/>
          <p:cNvGrpSpPr/>
          <p:nvPr/>
        </p:nvGrpSpPr>
        <p:grpSpPr>
          <a:xfrm rot="0">
            <a:off x="12715345" y="1028700"/>
            <a:ext cx="4543955" cy="3865964"/>
            <a:chOff x="0" y="0"/>
            <a:chExt cx="2131620" cy="1813567"/>
          </a:xfrm>
        </p:grpSpPr>
        <p:sp>
          <p:nvSpPr>
            <p:cNvPr name="Freeform 5" id="5"/>
            <p:cNvSpPr/>
            <p:nvPr/>
          </p:nvSpPr>
          <p:spPr>
            <a:xfrm>
              <a:off x="0" y="0"/>
              <a:ext cx="2131620" cy="1813567"/>
            </a:xfrm>
            <a:custGeom>
              <a:avLst/>
              <a:gdLst/>
              <a:ahLst/>
              <a:cxnLst/>
              <a:rect r="r" b="b" t="t" l="l"/>
              <a:pathLst>
                <a:path h="1813567" w="2131620">
                  <a:moveTo>
                    <a:pt x="2007160" y="1813567"/>
                  </a:moveTo>
                  <a:lnTo>
                    <a:pt x="124460" y="1813567"/>
                  </a:lnTo>
                  <a:cubicBezTo>
                    <a:pt x="55880" y="1813567"/>
                    <a:pt x="0" y="1757687"/>
                    <a:pt x="0" y="1689107"/>
                  </a:cubicBezTo>
                  <a:lnTo>
                    <a:pt x="0" y="124460"/>
                  </a:lnTo>
                  <a:cubicBezTo>
                    <a:pt x="0" y="55880"/>
                    <a:pt x="55880" y="0"/>
                    <a:pt x="124460" y="0"/>
                  </a:cubicBezTo>
                  <a:lnTo>
                    <a:pt x="2007160" y="0"/>
                  </a:lnTo>
                  <a:cubicBezTo>
                    <a:pt x="2075740" y="0"/>
                    <a:pt x="2131620" y="55880"/>
                    <a:pt x="2131620" y="124460"/>
                  </a:cubicBezTo>
                  <a:lnTo>
                    <a:pt x="2131620" y="1689107"/>
                  </a:lnTo>
                  <a:cubicBezTo>
                    <a:pt x="2131620" y="1757687"/>
                    <a:pt x="2075740" y="1813567"/>
                    <a:pt x="2007160" y="1813567"/>
                  </a:cubicBezTo>
                  <a:close/>
                </a:path>
              </a:pathLst>
            </a:custGeom>
            <a:solidFill>
              <a:srgbClr val="FDFAF2"/>
            </a:solidFill>
          </p:spPr>
        </p:sp>
      </p:grpSp>
      <p:grpSp>
        <p:nvGrpSpPr>
          <p:cNvPr name="Group 6" id="6"/>
          <p:cNvGrpSpPr/>
          <p:nvPr/>
        </p:nvGrpSpPr>
        <p:grpSpPr>
          <a:xfrm rot="0">
            <a:off x="7747799" y="5294198"/>
            <a:ext cx="4543955" cy="3865964"/>
            <a:chOff x="0" y="0"/>
            <a:chExt cx="2131620" cy="1813567"/>
          </a:xfrm>
        </p:grpSpPr>
        <p:sp>
          <p:nvSpPr>
            <p:cNvPr name="Freeform 7" id="7"/>
            <p:cNvSpPr/>
            <p:nvPr/>
          </p:nvSpPr>
          <p:spPr>
            <a:xfrm>
              <a:off x="0" y="0"/>
              <a:ext cx="2131620" cy="1813567"/>
            </a:xfrm>
            <a:custGeom>
              <a:avLst/>
              <a:gdLst/>
              <a:ahLst/>
              <a:cxnLst/>
              <a:rect r="r" b="b" t="t" l="l"/>
              <a:pathLst>
                <a:path h="1813567" w="2131620">
                  <a:moveTo>
                    <a:pt x="2007160" y="1813567"/>
                  </a:moveTo>
                  <a:lnTo>
                    <a:pt x="124460" y="1813567"/>
                  </a:lnTo>
                  <a:cubicBezTo>
                    <a:pt x="55880" y="1813567"/>
                    <a:pt x="0" y="1757687"/>
                    <a:pt x="0" y="1689107"/>
                  </a:cubicBezTo>
                  <a:lnTo>
                    <a:pt x="0" y="124460"/>
                  </a:lnTo>
                  <a:cubicBezTo>
                    <a:pt x="0" y="55880"/>
                    <a:pt x="55880" y="0"/>
                    <a:pt x="124460" y="0"/>
                  </a:cubicBezTo>
                  <a:lnTo>
                    <a:pt x="2007160" y="0"/>
                  </a:lnTo>
                  <a:cubicBezTo>
                    <a:pt x="2075740" y="0"/>
                    <a:pt x="2131620" y="55880"/>
                    <a:pt x="2131620" y="124460"/>
                  </a:cubicBezTo>
                  <a:lnTo>
                    <a:pt x="2131620" y="1689107"/>
                  </a:lnTo>
                  <a:cubicBezTo>
                    <a:pt x="2131620" y="1757687"/>
                    <a:pt x="2075740" y="1813567"/>
                    <a:pt x="2007160" y="1813567"/>
                  </a:cubicBezTo>
                  <a:close/>
                </a:path>
              </a:pathLst>
            </a:custGeom>
            <a:solidFill>
              <a:srgbClr val="FDFAF2"/>
            </a:solidFill>
          </p:spPr>
        </p:sp>
      </p:grpSp>
      <p:grpSp>
        <p:nvGrpSpPr>
          <p:cNvPr name="Group 8" id="8"/>
          <p:cNvGrpSpPr/>
          <p:nvPr/>
        </p:nvGrpSpPr>
        <p:grpSpPr>
          <a:xfrm rot="0">
            <a:off x="12715345" y="5294198"/>
            <a:ext cx="4543955" cy="3865964"/>
            <a:chOff x="0" y="0"/>
            <a:chExt cx="2131620" cy="1813567"/>
          </a:xfrm>
        </p:grpSpPr>
        <p:sp>
          <p:nvSpPr>
            <p:cNvPr name="Freeform 9" id="9"/>
            <p:cNvSpPr/>
            <p:nvPr/>
          </p:nvSpPr>
          <p:spPr>
            <a:xfrm>
              <a:off x="0" y="0"/>
              <a:ext cx="2131620" cy="1813567"/>
            </a:xfrm>
            <a:custGeom>
              <a:avLst/>
              <a:gdLst/>
              <a:ahLst/>
              <a:cxnLst/>
              <a:rect r="r" b="b" t="t" l="l"/>
              <a:pathLst>
                <a:path h="1813567" w="2131620">
                  <a:moveTo>
                    <a:pt x="2007160" y="1813567"/>
                  </a:moveTo>
                  <a:lnTo>
                    <a:pt x="124460" y="1813567"/>
                  </a:lnTo>
                  <a:cubicBezTo>
                    <a:pt x="55880" y="1813567"/>
                    <a:pt x="0" y="1757687"/>
                    <a:pt x="0" y="1689107"/>
                  </a:cubicBezTo>
                  <a:lnTo>
                    <a:pt x="0" y="124460"/>
                  </a:lnTo>
                  <a:cubicBezTo>
                    <a:pt x="0" y="55880"/>
                    <a:pt x="55880" y="0"/>
                    <a:pt x="124460" y="0"/>
                  </a:cubicBezTo>
                  <a:lnTo>
                    <a:pt x="2007160" y="0"/>
                  </a:lnTo>
                  <a:cubicBezTo>
                    <a:pt x="2075740" y="0"/>
                    <a:pt x="2131620" y="55880"/>
                    <a:pt x="2131620" y="124460"/>
                  </a:cubicBezTo>
                  <a:lnTo>
                    <a:pt x="2131620" y="1689107"/>
                  </a:lnTo>
                  <a:cubicBezTo>
                    <a:pt x="2131620" y="1757687"/>
                    <a:pt x="2075740" y="1813567"/>
                    <a:pt x="2007160" y="1813567"/>
                  </a:cubicBezTo>
                  <a:close/>
                </a:path>
              </a:pathLst>
            </a:custGeom>
            <a:solidFill>
              <a:srgbClr val="FDFAF2"/>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42177" y="6806362"/>
            <a:ext cx="4796799" cy="2206527"/>
          </a:xfrm>
          <a:prstGeom prst="rect">
            <a:avLst/>
          </a:prstGeom>
        </p:spPr>
      </p:pic>
      <p:grpSp>
        <p:nvGrpSpPr>
          <p:cNvPr name="Group 11" id="11"/>
          <p:cNvGrpSpPr/>
          <p:nvPr/>
        </p:nvGrpSpPr>
        <p:grpSpPr>
          <a:xfrm rot="0">
            <a:off x="10193785" y="3361216"/>
            <a:ext cx="4543955" cy="3865964"/>
            <a:chOff x="0" y="0"/>
            <a:chExt cx="2131620" cy="1813567"/>
          </a:xfrm>
        </p:grpSpPr>
        <p:sp>
          <p:nvSpPr>
            <p:cNvPr name="Freeform 12" id="12"/>
            <p:cNvSpPr/>
            <p:nvPr/>
          </p:nvSpPr>
          <p:spPr>
            <a:xfrm>
              <a:off x="0" y="0"/>
              <a:ext cx="2131620" cy="1813567"/>
            </a:xfrm>
            <a:custGeom>
              <a:avLst/>
              <a:gdLst/>
              <a:ahLst/>
              <a:cxnLst/>
              <a:rect r="r" b="b" t="t" l="l"/>
              <a:pathLst>
                <a:path h="1813567" w="2131620">
                  <a:moveTo>
                    <a:pt x="2007160" y="1813567"/>
                  </a:moveTo>
                  <a:lnTo>
                    <a:pt x="124460" y="1813567"/>
                  </a:lnTo>
                  <a:cubicBezTo>
                    <a:pt x="55880" y="1813567"/>
                    <a:pt x="0" y="1757687"/>
                    <a:pt x="0" y="1689107"/>
                  </a:cubicBezTo>
                  <a:lnTo>
                    <a:pt x="0" y="124460"/>
                  </a:lnTo>
                  <a:cubicBezTo>
                    <a:pt x="0" y="55880"/>
                    <a:pt x="55880" y="0"/>
                    <a:pt x="124460" y="0"/>
                  </a:cubicBezTo>
                  <a:lnTo>
                    <a:pt x="2007160" y="0"/>
                  </a:lnTo>
                  <a:cubicBezTo>
                    <a:pt x="2075740" y="0"/>
                    <a:pt x="2131620" y="55880"/>
                    <a:pt x="2131620" y="124460"/>
                  </a:cubicBezTo>
                  <a:lnTo>
                    <a:pt x="2131620" y="1689107"/>
                  </a:lnTo>
                  <a:cubicBezTo>
                    <a:pt x="2131620" y="1757687"/>
                    <a:pt x="2075740" y="1813567"/>
                    <a:pt x="2007160" y="1813567"/>
                  </a:cubicBezTo>
                  <a:close/>
                </a:path>
              </a:pathLst>
            </a:custGeom>
            <a:solidFill>
              <a:srgbClr val="FEEBD4"/>
            </a:solidFill>
          </p:spPr>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750793" y="3655021"/>
            <a:ext cx="2997843" cy="2834324"/>
          </a:xfrm>
          <a:prstGeom prst="rect">
            <a:avLst/>
          </a:prstGeom>
        </p:spPr>
      </p:pic>
      <p:sp>
        <p:nvSpPr>
          <p:cNvPr name="TextBox 14" id="14"/>
          <p:cNvSpPr txBox="true"/>
          <p:nvPr/>
        </p:nvSpPr>
        <p:spPr>
          <a:xfrm rot="0">
            <a:off x="1160608" y="961355"/>
            <a:ext cx="5588028" cy="2457450"/>
          </a:xfrm>
          <a:prstGeom prst="rect">
            <a:avLst/>
          </a:prstGeom>
        </p:spPr>
        <p:txBody>
          <a:bodyPr anchor="t" rtlCol="false" tIns="0" lIns="0" bIns="0" rIns="0">
            <a:spAutoFit/>
          </a:bodyPr>
          <a:lstStyle/>
          <a:p>
            <a:pPr>
              <a:lnSpc>
                <a:spcPts val="9600"/>
              </a:lnSpc>
            </a:pPr>
            <a:r>
              <a:rPr lang="en-US" sz="8000">
                <a:solidFill>
                  <a:srgbClr val="FDFAF2"/>
                </a:solidFill>
                <a:latin typeface="Genty Sans"/>
              </a:rPr>
              <a:t>Group</a:t>
            </a:r>
          </a:p>
          <a:p>
            <a:pPr>
              <a:lnSpc>
                <a:spcPts val="9600"/>
              </a:lnSpc>
            </a:pPr>
            <a:r>
              <a:rPr lang="en-US" sz="8000">
                <a:solidFill>
                  <a:srgbClr val="FDFAF2"/>
                </a:solidFill>
                <a:latin typeface="Genty Sans"/>
              </a:rPr>
              <a:t>Details</a:t>
            </a:r>
          </a:p>
        </p:txBody>
      </p:sp>
      <p:sp>
        <p:nvSpPr>
          <p:cNvPr name="TextBox 15" id="15"/>
          <p:cNvSpPr txBox="true"/>
          <p:nvPr/>
        </p:nvSpPr>
        <p:spPr>
          <a:xfrm rot="0">
            <a:off x="8062113" y="1530950"/>
            <a:ext cx="3915325" cy="1156335"/>
          </a:xfrm>
          <a:prstGeom prst="rect">
            <a:avLst/>
          </a:prstGeom>
        </p:spPr>
        <p:txBody>
          <a:bodyPr anchor="t" rtlCol="false" tIns="0" lIns="0" bIns="0" rIns="0">
            <a:spAutoFit/>
          </a:bodyPr>
          <a:lstStyle/>
          <a:p>
            <a:pPr>
              <a:lnSpc>
                <a:spcPts val="4679"/>
              </a:lnSpc>
            </a:pPr>
            <a:r>
              <a:rPr lang="en-US" sz="3599">
                <a:solidFill>
                  <a:srgbClr val="000000"/>
                </a:solidFill>
                <a:latin typeface="Nunito Bold"/>
              </a:rPr>
              <a:t>AMAN KUMAR SINGH</a:t>
            </a:r>
          </a:p>
        </p:txBody>
      </p:sp>
      <p:sp>
        <p:nvSpPr>
          <p:cNvPr name="TextBox 16" id="16"/>
          <p:cNvSpPr txBox="true"/>
          <p:nvPr/>
        </p:nvSpPr>
        <p:spPr>
          <a:xfrm rot="0">
            <a:off x="8236122" y="8032644"/>
            <a:ext cx="3915325" cy="513715"/>
          </a:xfrm>
          <a:prstGeom prst="rect">
            <a:avLst/>
          </a:prstGeom>
        </p:spPr>
        <p:txBody>
          <a:bodyPr anchor="t" rtlCol="false" tIns="0" lIns="0" bIns="0" rIns="0">
            <a:spAutoFit/>
          </a:bodyPr>
          <a:lstStyle/>
          <a:p>
            <a:pPr>
              <a:lnSpc>
                <a:spcPts val="4159"/>
              </a:lnSpc>
            </a:pPr>
            <a:r>
              <a:rPr lang="en-US" sz="3199">
                <a:solidFill>
                  <a:srgbClr val="000000"/>
                </a:solidFill>
                <a:latin typeface="Nunito Bold"/>
              </a:rPr>
              <a:t>KATTA GOUTAM</a:t>
            </a:r>
          </a:p>
        </p:txBody>
      </p:sp>
      <p:sp>
        <p:nvSpPr>
          <p:cNvPr name="TextBox 17" id="17"/>
          <p:cNvSpPr txBox="true"/>
          <p:nvPr/>
        </p:nvSpPr>
        <p:spPr>
          <a:xfrm rot="0">
            <a:off x="13169939" y="8032644"/>
            <a:ext cx="3915325" cy="527685"/>
          </a:xfrm>
          <a:prstGeom prst="rect">
            <a:avLst/>
          </a:prstGeom>
        </p:spPr>
        <p:txBody>
          <a:bodyPr anchor="t" rtlCol="false" tIns="0" lIns="0" bIns="0" rIns="0">
            <a:spAutoFit/>
          </a:bodyPr>
          <a:lstStyle/>
          <a:p>
            <a:pPr>
              <a:lnSpc>
                <a:spcPts val="4289"/>
              </a:lnSpc>
            </a:pPr>
            <a:r>
              <a:rPr lang="en-US" sz="3299">
                <a:solidFill>
                  <a:srgbClr val="000000"/>
                </a:solidFill>
                <a:latin typeface="Nunito Bold"/>
              </a:rPr>
              <a:t>MUDIREDDY TEJA</a:t>
            </a:r>
          </a:p>
        </p:txBody>
      </p:sp>
      <p:sp>
        <p:nvSpPr>
          <p:cNvPr name="TextBox 18" id="18"/>
          <p:cNvSpPr txBox="true"/>
          <p:nvPr/>
        </p:nvSpPr>
        <p:spPr>
          <a:xfrm rot="0">
            <a:off x="12715345" y="1635725"/>
            <a:ext cx="4543955" cy="482600"/>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Nunito Bold"/>
              </a:rPr>
              <a:t>SANTHOSH.R </a:t>
            </a:r>
          </a:p>
        </p:txBody>
      </p:sp>
      <p:sp>
        <p:nvSpPr>
          <p:cNvPr name="TextBox 19" id="19"/>
          <p:cNvSpPr txBox="true"/>
          <p:nvPr/>
        </p:nvSpPr>
        <p:spPr>
          <a:xfrm rot="0">
            <a:off x="10193785" y="4977130"/>
            <a:ext cx="4543955" cy="454660"/>
          </a:xfrm>
          <a:prstGeom prst="rect">
            <a:avLst/>
          </a:prstGeom>
        </p:spPr>
        <p:txBody>
          <a:bodyPr anchor="t" rtlCol="false" tIns="0" lIns="0" bIns="0" rIns="0">
            <a:spAutoFit/>
          </a:bodyPr>
          <a:lstStyle/>
          <a:p>
            <a:pPr algn="ctr">
              <a:lnSpc>
                <a:spcPts val="3499"/>
              </a:lnSpc>
              <a:spcBef>
                <a:spcPct val="0"/>
              </a:spcBef>
            </a:pPr>
            <a:r>
              <a:rPr lang="en-US" sz="3499">
                <a:solidFill>
                  <a:srgbClr val="000000"/>
                </a:solidFill>
                <a:latin typeface="Nunito Bold"/>
              </a:rPr>
              <a:t>Y UDIT KUMAR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B3349"/>
        </a:solidFill>
      </p:bgPr>
    </p:bg>
    <p:spTree>
      <p:nvGrpSpPr>
        <p:cNvPr id="1" name=""/>
        <p:cNvGrpSpPr/>
        <p:nvPr/>
      </p:nvGrpSpPr>
      <p:grpSpPr>
        <a:xfrm>
          <a:off x="0" y="0"/>
          <a:ext cx="0" cy="0"/>
          <a:chOff x="0" y="0"/>
          <a:chExt cx="0" cy="0"/>
        </a:xfrm>
      </p:grpSpPr>
      <p:grpSp>
        <p:nvGrpSpPr>
          <p:cNvPr name="Group 2" id="2"/>
          <p:cNvGrpSpPr/>
          <p:nvPr/>
        </p:nvGrpSpPr>
        <p:grpSpPr>
          <a:xfrm rot="0">
            <a:off x="7914205" y="3985441"/>
            <a:ext cx="4471364" cy="1000041"/>
            <a:chOff x="0" y="0"/>
            <a:chExt cx="5961819" cy="1333388"/>
          </a:xfrm>
        </p:grpSpPr>
        <p:grpSp>
          <p:nvGrpSpPr>
            <p:cNvPr name="Group 3" id="3"/>
            <p:cNvGrpSpPr/>
            <p:nvPr/>
          </p:nvGrpSpPr>
          <p:grpSpPr>
            <a:xfrm rot="0">
              <a:off x="0" y="0"/>
              <a:ext cx="5961819" cy="1333388"/>
              <a:chOff x="0" y="0"/>
              <a:chExt cx="2964061" cy="662926"/>
            </a:xfrm>
          </p:grpSpPr>
          <p:sp>
            <p:nvSpPr>
              <p:cNvPr name="Freeform 4" id="4"/>
              <p:cNvSpPr/>
              <p:nvPr/>
            </p:nvSpPr>
            <p:spPr>
              <a:xfrm>
                <a:off x="0" y="0"/>
                <a:ext cx="2964061" cy="662926"/>
              </a:xfrm>
              <a:custGeom>
                <a:avLst/>
                <a:gdLst/>
                <a:ahLst/>
                <a:cxnLst/>
                <a:rect r="r" b="b" t="t" l="l"/>
                <a:pathLst>
                  <a:path h="662926" w="2964061">
                    <a:moveTo>
                      <a:pt x="2839601" y="662926"/>
                    </a:moveTo>
                    <a:lnTo>
                      <a:pt x="124460" y="662926"/>
                    </a:lnTo>
                    <a:cubicBezTo>
                      <a:pt x="55880" y="662926"/>
                      <a:pt x="0" y="607046"/>
                      <a:pt x="0" y="538466"/>
                    </a:cubicBezTo>
                    <a:lnTo>
                      <a:pt x="0" y="124460"/>
                    </a:lnTo>
                    <a:cubicBezTo>
                      <a:pt x="0" y="55880"/>
                      <a:pt x="55880" y="0"/>
                      <a:pt x="124460" y="0"/>
                    </a:cubicBezTo>
                    <a:lnTo>
                      <a:pt x="2839601" y="0"/>
                    </a:lnTo>
                    <a:cubicBezTo>
                      <a:pt x="2908181" y="0"/>
                      <a:pt x="2964061" y="55880"/>
                      <a:pt x="2964061" y="124460"/>
                    </a:cubicBezTo>
                    <a:lnTo>
                      <a:pt x="2964061" y="538466"/>
                    </a:lnTo>
                    <a:cubicBezTo>
                      <a:pt x="2964061" y="607046"/>
                      <a:pt x="2908181" y="662926"/>
                      <a:pt x="2839601" y="662926"/>
                    </a:cubicBezTo>
                    <a:close/>
                  </a:path>
                </a:pathLst>
              </a:custGeom>
              <a:solidFill>
                <a:srgbClr val="FDFAF2"/>
              </a:solidFill>
            </p:spPr>
          </p:sp>
        </p:grpSp>
        <p:sp>
          <p:nvSpPr>
            <p:cNvPr name="TextBox 5" id="5"/>
            <p:cNvSpPr txBox="true"/>
            <p:nvPr/>
          </p:nvSpPr>
          <p:spPr>
            <a:xfrm rot="0">
              <a:off x="286257" y="400417"/>
              <a:ext cx="5389306"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3. FLOW CHART</a:t>
              </a:r>
            </a:p>
          </p:txBody>
        </p:sp>
      </p:grpSp>
      <p:grpSp>
        <p:nvGrpSpPr>
          <p:cNvPr name="Group 6" id="6"/>
          <p:cNvGrpSpPr/>
          <p:nvPr/>
        </p:nvGrpSpPr>
        <p:grpSpPr>
          <a:xfrm rot="0">
            <a:off x="7935445" y="6498867"/>
            <a:ext cx="4513843" cy="1000041"/>
            <a:chOff x="0" y="0"/>
            <a:chExt cx="6018457" cy="1333388"/>
          </a:xfrm>
        </p:grpSpPr>
        <p:grpSp>
          <p:nvGrpSpPr>
            <p:cNvPr name="Group 7" id="7"/>
            <p:cNvGrpSpPr/>
            <p:nvPr/>
          </p:nvGrpSpPr>
          <p:grpSpPr>
            <a:xfrm rot="0">
              <a:off x="0" y="0"/>
              <a:ext cx="6018457" cy="1333388"/>
              <a:chOff x="0" y="0"/>
              <a:chExt cx="2992220" cy="662926"/>
            </a:xfrm>
          </p:grpSpPr>
          <p:sp>
            <p:nvSpPr>
              <p:cNvPr name="Freeform 8" id="8"/>
              <p:cNvSpPr/>
              <p:nvPr/>
            </p:nvSpPr>
            <p:spPr>
              <a:xfrm>
                <a:off x="0" y="0"/>
                <a:ext cx="2992220" cy="662926"/>
              </a:xfrm>
              <a:custGeom>
                <a:avLst/>
                <a:gdLst/>
                <a:ahLst/>
                <a:cxnLst/>
                <a:rect r="r" b="b" t="t" l="l"/>
                <a:pathLst>
                  <a:path h="662926" w="2992220">
                    <a:moveTo>
                      <a:pt x="2867760" y="662926"/>
                    </a:moveTo>
                    <a:lnTo>
                      <a:pt x="124460" y="662926"/>
                    </a:lnTo>
                    <a:cubicBezTo>
                      <a:pt x="55880" y="662926"/>
                      <a:pt x="0" y="607046"/>
                      <a:pt x="0" y="538466"/>
                    </a:cubicBezTo>
                    <a:lnTo>
                      <a:pt x="0" y="124460"/>
                    </a:lnTo>
                    <a:cubicBezTo>
                      <a:pt x="0" y="55880"/>
                      <a:pt x="55880" y="0"/>
                      <a:pt x="124460" y="0"/>
                    </a:cubicBezTo>
                    <a:lnTo>
                      <a:pt x="2867760" y="0"/>
                    </a:lnTo>
                    <a:cubicBezTo>
                      <a:pt x="2936340" y="0"/>
                      <a:pt x="2992220" y="55880"/>
                      <a:pt x="2992220" y="124460"/>
                    </a:cubicBezTo>
                    <a:lnTo>
                      <a:pt x="2992220" y="538466"/>
                    </a:lnTo>
                    <a:cubicBezTo>
                      <a:pt x="2992220" y="607046"/>
                      <a:pt x="2936340" y="662926"/>
                      <a:pt x="2867760" y="662926"/>
                    </a:cubicBezTo>
                    <a:close/>
                  </a:path>
                </a:pathLst>
              </a:custGeom>
              <a:solidFill>
                <a:srgbClr val="FDFAF2"/>
              </a:solidFill>
            </p:spPr>
          </p:sp>
        </p:grpSp>
        <p:sp>
          <p:nvSpPr>
            <p:cNvPr name="TextBox 9" id="9"/>
            <p:cNvSpPr txBox="true"/>
            <p:nvPr/>
          </p:nvSpPr>
          <p:spPr>
            <a:xfrm rot="0">
              <a:off x="220917" y="400417"/>
              <a:ext cx="5631587"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7. SCREENSHOT</a:t>
              </a:r>
            </a:p>
          </p:txBody>
        </p:sp>
      </p:grpSp>
      <p:grpSp>
        <p:nvGrpSpPr>
          <p:cNvPr name="Group 10" id="10"/>
          <p:cNvGrpSpPr/>
          <p:nvPr/>
        </p:nvGrpSpPr>
        <p:grpSpPr>
          <a:xfrm rot="0">
            <a:off x="12745457" y="3985441"/>
            <a:ext cx="4471364" cy="1000041"/>
            <a:chOff x="0" y="0"/>
            <a:chExt cx="5961819" cy="1333388"/>
          </a:xfrm>
        </p:grpSpPr>
        <p:grpSp>
          <p:nvGrpSpPr>
            <p:cNvPr name="Group 11" id="11"/>
            <p:cNvGrpSpPr/>
            <p:nvPr/>
          </p:nvGrpSpPr>
          <p:grpSpPr>
            <a:xfrm rot="0">
              <a:off x="0" y="0"/>
              <a:ext cx="5961819" cy="1333388"/>
              <a:chOff x="0" y="0"/>
              <a:chExt cx="2964061" cy="662926"/>
            </a:xfrm>
          </p:grpSpPr>
          <p:sp>
            <p:nvSpPr>
              <p:cNvPr name="Freeform 12" id="12"/>
              <p:cNvSpPr/>
              <p:nvPr/>
            </p:nvSpPr>
            <p:spPr>
              <a:xfrm>
                <a:off x="0" y="0"/>
                <a:ext cx="2964061" cy="662926"/>
              </a:xfrm>
              <a:custGeom>
                <a:avLst/>
                <a:gdLst/>
                <a:ahLst/>
                <a:cxnLst/>
                <a:rect r="r" b="b" t="t" l="l"/>
                <a:pathLst>
                  <a:path h="662926" w="2964061">
                    <a:moveTo>
                      <a:pt x="2839601" y="662926"/>
                    </a:moveTo>
                    <a:lnTo>
                      <a:pt x="124460" y="662926"/>
                    </a:lnTo>
                    <a:cubicBezTo>
                      <a:pt x="55880" y="662926"/>
                      <a:pt x="0" y="607046"/>
                      <a:pt x="0" y="538466"/>
                    </a:cubicBezTo>
                    <a:lnTo>
                      <a:pt x="0" y="124460"/>
                    </a:lnTo>
                    <a:cubicBezTo>
                      <a:pt x="0" y="55880"/>
                      <a:pt x="55880" y="0"/>
                      <a:pt x="124460" y="0"/>
                    </a:cubicBezTo>
                    <a:lnTo>
                      <a:pt x="2839601" y="0"/>
                    </a:lnTo>
                    <a:cubicBezTo>
                      <a:pt x="2908181" y="0"/>
                      <a:pt x="2964061" y="55880"/>
                      <a:pt x="2964061" y="124460"/>
                    </a:cubicBezTo>
                    <a:lnTo>
                      <a:pt x="2964061" y="538466"/>
                    </a:lnTo>
                    <a:cubicBezTo>
                      <a:pt x="2964061" y="607046"/>
                      <a:pt x="2908181" y="662926"/>
                      <a:pt x="2839601" y="662926"/>
                    </a:cubicBezTo>
                    <a:close/>
                  </a:path>
                </a:pathLst>
              </a:custGeom>
              <a:solidFill>
                <a:srgbClr val="FDFAF2"/>
              </a:solidFill>
            </p:spPr>
          </p:sp>
        </p:grpSp>
        <p:sp>
          <p:nvSpPr>
            <p:cNvPr name="TextBox 13" id="13"/>
            <p:cNvSpPr txBox="true"/>
            <p:nvPr/>
          </p:nvSpPr>
          <p:spPr>
            <a:xfrm rot="0">
              <a:off x="286257" y="400417"/>
              <a:ext cx="5389306"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4. INPUT/OUTPUT</a:t>
              </a:r>
            </a:p>
          </p:txBody>
        </p:sp>
      </p:grpSp>
      <p:grpSp>
        <p:nvGrpSpPr>
          <p:cNvPr name="Group 14" id="14"/>
          <p:cNvGrpSpPr/>
          <p:nvPr/>
        </p:nvGrpSpPr>
        <p:grpSpPr>
          <a:xfrm rot="0">
            <a:off x="7956684" y="2651623"/>
            <a:ext cx="4471364" cy="1000041"/>
            <a:chOff x="0" y="0"/>
            <a:chExt cx="5961819" cy="1333388"/>
          </a:xfrm>
        </p:grpSpPr>
        <p:grpSp>
          <p:nvGrpSpPr>
            <p:cNvPr name="Group 15" id="15"/>
            <p:cNvGrpSpPr/>
            <p:nvPr/>
          </p:nvGrpSpPr>
          <p:grpSpPr>
            <a:xfrm rot="0">
              <a:off x="0" y="0"/>
              <a:ext cx="5961819" cy="1333388"/>
              <a:chOff x="0" y="0"/>
              <a:chExt cx="2964061" cy="662926"/>
            </a:xfrm>
          </p:grpSpPr>
          <p:sp>
            <p:nvSpPr>
              <p:cNvPr name="Freeform 16" id="16"/>
              <p:cNvSpPr/>
              <p:nvPr/>
            </p:nvSpPr>
            <p:spPr>
              <a:xfrm>
                <a:off x="0" y="0"/>
                <a:ext cx="2964061" cy="662926"/>
              </a:xfrm>
              <a:custGeom>
                <a:avLst/>
                <a:gdLst/>
                <a:ahLst/>
                <a:cxnLst/>
                <a:rect r="r" b="b" t="t" l="l"/>
                <a:pathLst>
                  <a:path h="662926" w="2964061">
                    <a:moveTo>
                      <a:pt x="2839601" y="662926"/>
                    </a:moveTo>
                    <a:lnTo>
                      <a:pt x="124460" y="662926"/>
                    </a:lnTo>
                    <a:cubicBezTo>
                      <a:pt x="55880" y="662926"/>
                      <a:pt x="0" y="607046"/>
                      <a:pt x="0" y="538466"/>
                    </a:cubicBezTo>
                    <a:lnTo>
                      <a:pt x="0" y="124460"/>
                    </a:lnTo>
                    <a:cubicBezTo>
                      <a:pt x="0" y="55880"/>
                      <a:pt x="55880" y="0"/>
                      <a:pt x="124460" y="0"/>
                    </a:cubicBezTo>
                    <a:lnTo>
                      <a:pt x="2839601" y="0"/>
                    </a:lnTo>
                    <a:cubicBezTo>
                      <a:pt x="2908181" y="0"/>
                      <a:pt x="2964061" y="55880"/>
                      <a:pt x="2964061" y="124460"/>
                    </a:cubicBezTo>
                    <a:lnTo>
                      <a:pt x="2964061" y="538466"/>
                    </a:lnTo>
                    <a:cubicBezTo>
                      <a:pt x="2964061" y="607046"/>
                      <a:pt x="2908181" y="662926"/>
                      <a:pt x="2839601" y="662926"/>
                    </a:cubicBezTo>
                    <a:close/>
                  </a:path>
                </a:pathLst>
              </a:custGeom>
              <a:solidFill>
                <a:srgbClr val="FDFAF2"/>
              </a:solidFill>
            </p:spPr>
          </p:sp>
        </p:grpSp>
        <p:sp>
          <p:nvSpPr>
            <p:cNvPr name="TextBox 17" id="17"/>
            <p:cNvSpPr txBox="true"/>
            <p:nvPr/>
          </p:nvSpPr>
          <p:spPr>
            <a:xfrm rot="0">
              <a:off x="286257" y="400417"/>
              <a:ext cx="5389306" cy="589703"/>
            </a:xfrm>
            <a:prstGeom prst="rect">
              <a:avLst/>
            </a:prstGeom>
          </p:spPr>
          <p:txBody>
            <a:bodyPr anchor="t" rtlCol="false" tIns="0" lIns="0" bIns="0" rIns="0">
              <a:spAutoFit/>
            </a:bodyPr>
            <a:lstStyle/>
            <a:p>
              <a:pPr algn="ctr" marL="690880" indent="-345440" lvl="1">
                <a:lnSpc>
                  <a:spcPts val="3200"/>
                </a:lnSpc>
                <a:buFont typeface="Arial"/>
                <a:buChar char="•"/>
              </a:pPr>
              <a:r>
                <a:rPr lang="en-US" sz="3200">
                  <a:solidFill>
                    <a:srgbClr val="000000"/>
                  </a:solidFill>
                  <a:latin typeface="Genty Sans"/>
                </a:rPr>
                <a:t>INTRODUCTION</a:t>
              </a:r>
            </a:p>
          </p:txBody>
        </p:sp>
      </p:grpSp>
      <p:grpSp>
        <p:nvGrpSpPr>
          <p:cNvPr name="Group 18" id="18"/>
          <p:cNvGrpSpPr/>
          <p:nvPr/>
        </p:nvGrpSpPr>
        <p:grpSpPr>
          <a:xfrm rot="0">
            <a:off x="12787936" y="2651623"/>
            <a:ext cx="4471364" cy="926381"/>
            <a:chOff x="0" y="0"/>
            <a:chExt cx="5961819" cy="1235175"/>
          </a:xfrm>
        </p:grpSpPr>
        <p:grpSp>
          <p:nvGrpSpPr>
            <p:cNvPr name="Group 19" id="19"/>
            <p:cNvGrpSpPr/>
            <p:nvPr/>
          </p:nvGrpSpPr>
          <p:grpSpPr>
            <a:xfrm rot="0">
              <a:off x="0" y="0"/>
              <a:ext cx="5961819" cy="1235175"/>
              <a:chOff x="0" y="0"/>
              <a:chExt cx="2964061" cy="673323"/>
            </a:xfrm>
          </p:grpSpPr>
          <p:sp>
            <p:nvSpPr>
              <p:cNvPr name="Freeform 20" id="20"/>
              <p:cNvSpPr/>
              <p:nvPr/>
            </p:nvSpPr>
            <p:spPr>
              <a:xfrm>
                <a:off x="0" y="0"/>
                <a:ext cx="2964061" cy="673323"/>
              </a:xfrm>
              <a:custGeom>
                <a:avLst/>
                <a:gdLst/>
                <a:ahLst/>
                <a:cxnLst/>
                <a:rect r="r" b="b" t="t" l="l"/>
                <a:pathLst>
                  <a:path h="673323" w="2964061">
                    <a:moveTo>
                      <a:pt x="2839601" y="673323"/>
                    </a:moveTo>
                    <a:lnTo>
                      <a:pt x="124460" y="673323"/>
                    </a:lnTo>
                    <a:cubicBezTo>
                      <a:pt x="55880" y="673323"/>
                      <a:pt x="0" y="617443"/>
                      <a:pt x="0" y="548863"/>
                    </a:cubicBezTo>
                    <a:lnTo>
                      <a:pt x="0" y="124460"/>
                    </a:lnTo>
                    <a:cubicBezTo>
                      <a:pt x="0" y="55880"/>
                      <a:pt x="55880" y="0"/>
                      <a:pt x="124460" y="0"/>
                    </a:cubicBezTo>
                    <a:lnTo>
                      <a:pt x="2839601" y="0"/>
                    </a:lnTo>
                    <a:cubicBezTo>
                      <a:pt x="2908181" y="0"/>
                      <a:pt x="2964061" y="55880"/>
                      <a:pt x="2964061" y="124460"/>
                    </a:cubicBezTo>
                    <a:lnTo>
                      <a:pt x="2964061" y="548863"/>
                    </a:lnTo>
                    <a:cubicBezTo>
                      <a:pt x="2964061" y="617443"/>
                      <a:pt x="2908181" y="673323"/>
                      <a:pt x="2839601" y="673323"/>
                    </a:cubicBezTo>
                    <a:close/>
                  </a:path>
                </a:pathLst>
              </a:custGeom>
              <a:solidFill>
                <a:srgbClr val="FDFAF2"/>
              </a:solidFill>
            </p:spPr>
          </p:sp>
        </p:grpSp>
        <p:sp>
          <p:nvSpPr>
            <p:cNvPr name="TextBox 21" id="21"/>
            <p:cNvSpPr txBox="true"/>
            <p:nvPr/>
          </p:nvSpPr>
          <p:spPr>
            <a:xfrm rot="0">
              <a:off x="286257" y="381367"/>
              <a:ext cx="5389306" cy="510540"/>
            </a:xfrm>
            <a:prstGeom prst="rect">
              <a:avLst/>
            </a:prstGeom>
          </p:spPr>
          <p:txBody>
            <a:bodyPr anchor="t" rtlCol="false" tIns="0" lIns="0" bIns="0" rIns="0">
              <a:spAutoFit/>
            </a:bodyPr>
            <a:lstStyle/>
            <a:p>
              <a:pPr algn="ctr">
                <a:lnSpc>
                  <a:spcPts val="2700"/>
                </a:lnSpc>
              </a:pPr>
              <a:r>
                <a:rPr lang="en-US" sz="2700">
                  <a:solidFill>
                    <a:srgbClr val="000000"/>
                  </a:solidFill>
                  <a:latin typeface="Genty Sans"/>
                </a:rPr>
                <a:t>2. PROBLEM DEFINITION</a:t>
              </a:r>
            </a:p>
          </p:txBody>
        </p:sp>
      </p:grpSp>
      <p:grpSp>
        <p:nvGrpSpPr>
          <p:cNvPr name="Group 22" id="22"/>
          <p:cNvGrpSpPr/>
          <p:nvPr/>
        </p:nvGrpSpPr>
        <p:grpSpPr>
          <a:xfrm rot="0">
            <a:off x="7956684" y="5317026"/>
            <a:ext cx="4471364" cy="1000041"/>
            <a:chOff x="0" y="0"/>
            <a:chExt cx="5961819" cy="1333388"/>
          </a:xfrm>
        </p:grpSpPr>
        <p:grpSp>
          <p:nvGrpSpPr>
            <p:cNvPr name="Group 23" id="23"/>
            <p:cNvGrpSpPr/>
            <p:nvPr/>
          </p:nvGrpSpPr>
          <p:grpSpPr>
            <a:xfrm rot="0">
              <a:off x="0" y="0"/>
              <a:ext cx="5961819" cy="1333388"/>
              <a:chOff x="0" y="0"/>
              <a:chExt cx="2964061" cy="662926"/>
            </a:xfrm>
          </p:grpSpPr>
          <p:sp>
            <p:nvSpPr>
              <p:cNvPr name="Freeform 24" id="24"/>
              <p:cNvSpPr/>
              <p:nvPr/>
            </p:nvSpPr>
            <p:spPr>
              <a:xfrm>
                <a:off x="0" y="0"/>
                <a:ext cx="2964061" cy="662926"/>
              </a:xfrm>
              <a:custGeom>
                <a:avLst/>
                <a:gdLst/>
                <a:ahLst/>
                <a:cxnLst/>
                <a:rect r="r" b="b" t="t" l="l"/>
                <a:pathLst>
                  <a:path h="662926" w="2964061">
                    <a:moveTo>
                      <a:pt x="2839601" y="662926"/>
                    </a:moveTo>
                    <a:lnTo>
                      <a:pt x="124460" y="662926"/>
                    </a:lnTo>
                    <a:cubicBezTo>
                      <a:pt x="55880" y="662926"/>
                      <a:pt x="0" y="607046"/>
                      <a:pt x="0" y="538466"/>
                    </a:cubicBezTo>
                    <a:lnTo>
                      <a:pt x="0" y="124460"/>
                    </a:lnTo>
                    <a:cubicBezTo>
                      <a:pt x="0" y="55880"/>
                      <a:pt x="55880" y="0"/>
                      <a:pt x="124460" y="0"/>
                    </a:cubicBezTo>
                    <a:lnTo>
                      <a:pt x="2839601" y="0"/>
                    </a:lnTo>
                    <a:cubicBezTo>
                      <a:pt x="2908181" y="0"/>
                      <a:pt x="2964061" y="55880"/>
                      <a:pt x="2964061" y="124460"/>
                    </a:cubicBezTo>
                    <a:lnTo>
                      <a:pt x="2964061" y="538466"/>
                    </a:lnTo>
                    <a:cubicBezTo>
                      <a:pt x="2964061" y="607046"/>
                      <a:pt x="2908181" y="662926"/>
                      <a:pt x="2839601" y="662926"/>
                    </a:cubicBezTo>
                    <a:close/>
                  </a:path>
                </a:pathLst>
              </a:custGeom>
              <a:solidFill>
                <a:srgbClr val="FDFAF2"/>
              </a:solidFill>
            </p:spPr>
          </p:sp>
        </p:grpSp>
        <p:sp>
          <p:nvSpPr>
            <p:cNvPr name="TextBox 25" id="25"/>
            <p:cNvSpPr txBox="true"/>
            <p:nvPr/>
          </p:nvSpPr>
          <p:spPr>
            <a:xfrm rot="0">
              <a:off x="286257" y="400417"/>
              <a:ext cx="5389306"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5. ALGORITHM</a:t>
              </a:r>
            </a:p>
          </p:txBody>
        </p:sp>
      </p:grpSp>
      <p:grpSp>
        <p:nvGrpSpPr>
          <p:cNvPr name="Group 26" id="26"/>
          <p:cNvGrpSpPr/>
          <p:nvPr/>
        </p:nvGrpSpPr>
        <p:grpSpPr>
          <a:xfrm rot="0">
            <a:off x="12787936" y="5317026"/>
            <a:ext cx="4471364" cy="1000041"/>
            <a:chOff x="0" y="0"/>
            <a:chExt cx="5961819" cy="1333388"/>
          </a:xfrm>
        </p:grpSpPr>
        <p:grpSp>
          <p:nvGrpSpPr>
            <p:cNvPr name="Group 27" id="27"/>
            <p:cNvGrpSpPr/>
            <p:nvPr/>
          </p:nvGrpSpPr>
          <p:grpSpPr>
            <a:xfrm rot="0">
              <a:off x="0" y="0"/>
              <a:ext cx="5961819" cy="1333388"/>
              <a:chOff x="0" y="0"/>
              <a:chExt cx="2964061" cy="662926"/>
            </a:xfrm>
          </p:grpSpPr>
          <p:sp>
            <p:nvSpPr>
              <p:cNvPr name="Freeform 28" id="28"/>
              <p:cNvSpPr/>
              <p:nvPr/>
            </p:nvSpPr>
            <p:spPr>
              <a:xfrm>
                <a:off x="0" y="0"/>
                <a:ext cx="2964061" cy="662926"/>
              </a:xfrm>
              <a:custGeom>
                <a:avLst/>
                <a:gdLst/>
                <a:ahLst/>
                <a:cxnLst/>
                <a:rect r="r" b="b" t="t" l="l"/>
                <a:pathLst>
                  <a:path h="662926" w="2964061">
                    <a:moveTo>
                      <a:pt x="2839601" y="662926"/>
                    </a:moveTo>
                    <a:lnTo>
                      <a:pt x="124460" y="662926"/>
                    </a:lnTo>
                    <a:cubicBezTo>
                      <a:pt x="55880" y="662926"/>
                      <a:pt x="0" y="607046"/>
                      <a:pt x="0" y="538466"/>
                    </a:cubicBezTo>
                    <a:lnTo>
                      <a:pt x="0" y="124460"/>
                    </a:lnTo>
                    <a:cubicBezTo>
                      <a:pt x="0" y="55880"/>
                      <a:pt x="55880" y="0"/>
                      <a:pt x="124460" y="0"/>
                    </a:cubicBezTo>
                    <a:lnTo>
                      <a:pt x="2839601" y="0"/>
                    </a:lnTo>
                    <a:cubicBezTo>
                      <a:pt x="2908181" y="0"/>
                      <a:pt x="2964061" y="55880"/>
                      <a:pt x="2964061" y="124460"/>
                    </a:cubicBezTo>
                    <a:lnTo>
                      <a:pt x="2964061" y="538466"/>
                    </a:lnTo>
                    <a:cubicBezTo>
                      <a:pt x="2964061" y="607046"/>
                      <a:pt x="2908181" y="662926"/>
                      <a:pt x="2839601" y="662926"/>
                    </a:cubicBezTo>
                    <a:close/>
                  </a:path>
                </a:pathLst>
              </a:custGeom>
              <a:solidFill>
                <a:srgbClr val="FDFAF2"/>
              </a:solidFill>
            </p:spPr>
          </p:sp>
        </p:grpSp>
        <p:sp>
          <p:nvSpPr>
            <p:cNvPr name="TextBox 29" id="29"/>
            <p:cNvSpPr txBox="true"/>
            <p:nvPr/>
          </p:nvSpPr>
          <p:spPr>
            <a:xfrm rot="0">
              <a:off x="286257" y="400417"/>
              <a:ext cx="5389306"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6. FULL PROGRAM</a:t>
              </a:r>
            </a:p>
          </p:txBody>
        </p:sp>
      </p:grpSp>
      <p:grpSp>
        <p:nvGrpSpPr>
          <p:cNvPr name="Group 30" id="30"/>
          <p:cNvGrpSpPr/>
          <p:nvPr/>
        </p:nvGrpSpPr>
        <p:grpSpPr>
          <a:xfrm rot="0">
            <a:off x="12787936" y="6498867"/>
            <a:ext cx="4513843" cy="1000041"/>
            <a:chOff x="0" y="0"/>
            <a:chExt cx="6018457" cy="1333388"/>
          </a:xfrm>
        </p:grpSpPr>
        <p:grpSp>
          <p:nvGrpSpPr>
            <p:cNvPr name="Group 31" id="31"/>
            <p:cNvGrpSpPr/>
            <p:nvPr/>
          </p:nvGrpSpPr>
          <p:grpSpPr>
            <a:xfrm rot="0">
              <a:off x="0" y="0"/>
              <a:ext cx="6018457" cy="1333388"/>
              <a:chOff x="0" y="0"/>
              <a:chExt cx="2992220" cy="662926"/>
            </a:xfrm>
          </p:grpSpPr>
          <p:sp>
            <p:nvSpPr>
              <p:cNvPr name="Freeform 32" id="32"/>
              <p:cNvSpPr/>
              <p:nvPr/>
            </p:nvSpPr>
            <p:spPr>
              <a:xfrm>
                <a:off x="0" y="0"/>
                <a:ext cx="2992220" cy="662926"/>
              </a:xfrm>
              <a:custGeom>
                <a:avLst/>
                <a:gdLst/>
                <a:ahLst/>
                <a:cxnLst/>
                <a:rect r="r" b="b" t="t" l="l"/>
                <a:pathLst>
                  <a:path h="662926" w="2992220">
                    <a:moveTo>
                      <a:pt x="2867760" y="662926"/>
                    </a:moveTo>
                    <a:lnTo>
                      <a:pt x="124460" y="662926"/>
                    </a:lnTo>
                    <a:cubicBezTo>
                      <a:pt x="55880" y="662926"/>
                      <a:pt x="0" y="607046"/>
                      <a:pt x="0" y="538466"/>
                    </a:cubicBezTo>
                    <a:lnTo>
                      <a:pt x="0" y="124460"/>
                    </a:lnTo>
                    <a:cubicBezTo>
                      <a:pt x="0" y="55880"/>
                      <a:pt x="55880" y="0"/>
                      <a:pt x="124460" y="0"/>
                    </a:cubicBezTo>
                    <a:lnTo>
                      <a:pt x="2867760" y="0"/>
                    </a:lnTo>
                    <a:cubicBezTo>
                      <a:pt x="2936340" y="0"/>
                      <a:pt x="2992220" y="55880"/>
                      <a:pt x="2992220" y="124460"/>
                    </a:cubicBezTo>
                    <a:lnTo>
                      <a:pt x="2992220" y="538466"/>
                    </a:lnTo>
                    <a:cubicBezTo>
                      <a:pt x="2992220" y="607046"/>
                      <a:pt x="2936340" y="662926"/>
                      <a:pt x="2867760" y="662926"/>
                    </a:cubicBezTo>
                    <a:close/>
                  </a:path>
                </a:pathLst>
              </a:custGeom>
              <a:solidFill>
                <a:srgbClr val="FDFAF2"/>
              </a:solidFill>
            </p:spPr>
          </p:sp>
        </p:grpSp>
        <p:sp>
          <p:nvSpPr>
            <p:cNvPr name="TextBox 33" id="33"/>
            <p:cNvSpPr txBox="true"/>
            <p:nvPr/>
          </p:nvSpPr>
          <p:spPr>
            <a:xfrm rot="0">
              <a:off x="220917" y="400417"/>
              <a:ext cx="5631587"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8. GIT HUB</a:t>
              </a:r>
            </a:p>
          </p:txBody>
        </p:sp>
      </p:grpSp>
      <p:grpSp>
        <p:nvGrpSpPr>
          <p:cNvPr name="Group 34" id="34"/>
          <p:cNvGrpSpPr/>
          <p:nvPr/>
        </p:nvGrpSpPr>
        <p:grpSpPr>
          <a:xfrm rot="0">
            <a:off x="12766696" y="7838440"/>
            <a:ext cx="4513843" cy="1000041"/>
            <a:chOff x="0" y="0"/>
            <a:chExt cx="6018457" cy="1333388"/>
          </a:xfrm>
        </p:grpSpPr>
        <p:grpSp>
          <p:nvGrpSpPr>
            <p:cNvPr name="Group 35" id="35"/>
            <p:cNvGrpSpPr/>
            <p:nvPr/>
          </p:nvGrpSpPr>
          <p:grpSpPr>
            <a:xfrm rot="0">
              <a:off x="0" y="0"/>
              <a:ext cx="6018457" cy="1333388"/>
              <a:chOff x="0" y="0"/>
              <a:chExt cx="2992220" cy="662926"/>
            </a:xfrm>
          </p:grpSpPr>
          <p:sp>
            <p:nvSpPr>
              <p:cNvPr name="Freeform 36" id="36"/>
              <p:cNvSpPr/>
              <p:nvPr/>
            </p:nvSpPr>
            <p:spPr>
              <a:xfrm>
                <a:off x="0" y="0"/>
                <a:ext cx="2992220" cy="662926"/>
              </a:xfrm>
              <a:custGeom>
                <a:avLst/>
                <a:gdLst/>
                <a:ahLst/>
                <a:cxnLst/>
                <a:rect r="r" b="b" t="t" l="l"/>
                <a:pathLst>
                  <a:path h="662926" w="2992220">
                    <a:moveTo>
                      <a:pt x="2867760" y="662926"/>
                    </a:moveTo>
                    <a:lnTo>
                      <a:pt x="124460" y="662926"/>
                    </a:lnTo>
                    <a:cubicBezTo>
                      <a:pt x="55880" y="662926"/>
                      <a:pt x="0" y="607046"/>
                      <a:pt x="0" y="538466"/>
                    </a:cubicBezTo>
                    <a:lnTo>
                      <a:pt x="0" y="124460"/>
                    </a:lnTo>
                    <a:cubicBezTo>
                      <a:pt x="0" y="55880"/>
                      <a:pt x="55880" y="0"/>
                      <a:pt x="124460" y="0"/>
                    </a:cubicBezTo>
                    <a:lnTo>
                      <a:pt x="2867760" y="0"/>
                    </a:lnTo>
                    <a:cubicBezTo>
                      <a:pt x="2936340" y="0"/>
                      <a:pt x="2992220" y="55880"/>
                      <a:pt x="2992220" y="124460"/>
                    </a:cubicBezTo>
                    <a:lnTo>
                      <a:pt x="2992220" y="538466"/>
                    </a:lnTo>
                    <a:cubicBezTo>
                      <a:pt x="2992220" y="607046"/>
                      <a:pt x="2936340" y="662926"/>
                      <a:pt x="2867760" y="662926"/>
                    </a:cubicBezTo>
                    <a:close/>
                  </a:path>
                </a:pathLst>
              </a:custGeom>
              <a:solidFill>
                <a:srgbClr val="FDFAF2"/>
              </a:solidFill>
            </p:spPr>
          </p:sp>
        </p:grpSp>
        <p:sp>
          <p:nvSpPr>
            <p:cNvPr name="TextBox 37" id="37"/>
            <p:cNvSpPr txBox="true"/>
            <p:nvPr/>
          </p:nvSpPr>
          <p:spPr>
            <a:xfrm rot="0">
              <a:off x="220917" y="400417"/>
              <a:ext cx="5631587"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10. THANK YOU</a:t>
              </a:r>
            </a:p>
          </p:txBody>
        </p:sp>
      </p:grpSp>
      <p:grpSp>
        <p:nvGrpSpPr>
          <p:cNvPr name="Group 38" id="38"/>
          <p:cNvGrpSpPr/>
          <p:nvPr/>
        </p:nvGrpSpPr>
        <p:grpSpPr>
          <a:xfrm rot="0">
            <a:off x="7956684" y="7838440"/>
            <a:ext cx="4513843" cy="1000041"/>
            <a:chOff x="0" y="0"/>
            <a:chExt cx="6018457" cy="1333388"/>
          </a:xfrm>
        </p:grpSpPr>
        <p:grpSp>
          <p:nvGrpSpPr>
            <p:cNvPr name="Group 39" id="39"/>
            <p:cNvGrpSpPr/>
            <p:nvPr/>
          </p:nvGrpSpPr>
          <p:grpSpPr>
            <a:xfrm rot="0">
              <a:off x="0" y="0"/>
              <a:ext cx="6018457" cy="1333388"/>
              <a:chOff x="0" y="0"/>
              <a:chExt cx="2992220" cy="662926"/>
            </a:xfrm>
          </p:grpSpPr>
          <p:sp>
            <p:nvSpPr>
              <p:cNvPr name="Freeform 40" id="40"/>
              <p:cNvSpPr/>
              <p:nvPr/>
            </p:nvSpPr>
            <p:spPr>
              <a:xfrm>
                <a:off x="0" y="0"/>
                <a:ext cx="2992220" cy="662926"/>
              </a:xfrm>
              <a:custGeom>
                <a:avLst/>
                <a:gdLst/>
                <a:ahLst/>
                <a:cxnLst/>
                <a:rect r="r" b="b" t="t" l="l"/>
                <a:pathLst>
                  <a:path h="662926" w="2992220">
                    <a:moveTo>
                      <a:pt x="2867760" y="662926"/>
                    </a:moveTo>
                    <a:lnTo>
                      <a:pt x="124460" y="662926"/>
                    </a:lnTo>
                    <a:cubicBezTo>
                      <a:pt x="55880" y="662926"/>
                      <a:pt x="0" y="607046"/>
                      <a:pt x="0" y="538466"/>
                    </a:cubicBezTo>
                    <a:lnTo>
                      <a:pt x="0" y="124460"/>
                    </a:lnTo>
                    <a:cubicBezTo>
                      <a:pt x="0" y="55880"/>
                      <a:pt x="55880" y="0"/>
                      <a:pt x="124460" y="0"/>
                    </a:cubicBezTo>
                    <a:lnTo>
                      <a:pt x="2867760" y="0"/>
                    </a:lnTo>
                    <a:cubicBezTo>
                      <a:pt x="2936340" y="0"/>
                      <a:pt x="2992220" y="55880"/>
                      <a:pt x="2992220" y="124460"/>
                    </a:cubicBezTo>
                    <a:lnTo>
                      <a:pt x="2992220" y="538466"/>
                    </a:lnTo>
                    <a:cubicBezTo>
                      <a:pt x="2992220" y="607046"/>
                      <a:pt x="2936340" y="662926"/>
                      <a:pt x="2867760" y="662926"/>
                    </a:cubicBezTo>
                    <a:close/>
                  </a:path>
                </a:pathLst>
              </a:custGeom>
              <a:solidFill>
                <a:srgbClr val="FDFAF2"/>
              </a:solidFill>
            </p:spPr>
          </p:sp>
        </p:grpSp>
        <p:sp>
          <p:nvSpPr>
            <p:cNvPr name="TextBox 41" id="41"/>
            <p:cNvSpPr txBox="true"/>
            <p:nvPr/>
          </p:nvSpPr>
          <p:spPr>
            <a:xfrm rot="0">
              <a:off x="220917" y="400417"/>
              <a:ext cx="5631587" cy="589703"/>
            </a:xfrm>
            <a:prstGeom prst="rect">
              <a:avLst/>
            </a:prstGeom>
          </p:spPr>
          <p:txBody>
            <a:bodyPr anchor="t" rtlCol="false" tIns="0" lIns="0" bIns="0" rIns="0">
              <a:spAutoFit/>
            </a:bodyPr>
            <a:lstStyle/>
            <a:p>
              <a:pPr algn="ctr">
                <a:lnSpc>
                  <a:spcPts val="3200"/>
                </a:lnSpc>
              </a:pPr>
              <a:r>
                <a:rPr lang="en-US" sz="3200">
                  <a:solidFill>
                    <a:srgbClr val="000000"/>
                  </a:solidFill>
                  <a:latin typeface="Genty Sans"/>
                </a:rPr>
                <a:t>9. CONTRIBUTION</a:t>
              </a:r>
            </a:p>
          </p:txBody>
        </p:sp>
      </p:grpSp>
      <p:pic>
        <p:nvPicPr>
          <p:cNvPr name="Picture 42" id="4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4518563"/>
            <a:ext cx="2853930" cy="2480324"/>
          </a:xfrm>
          <a:prstGeom prst="rect">
            <a:avLst/>
          </a:prstGeom>
        </p:spPr>
      </p:pic>
      <p:pic>
        <p:nvPicPr>
          <p:cNvPr name="Picture 43" id="4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882630" y="6918686"/>
            <a:ext cx="2361078" cy="2339614"/>
          </a:xfrm>
          <a:prstGeom prst="rect">
            <a:avLst/>
          </a:prstGeom>
        </p:spPr>
      </p:pic>
      <p:sp>
        <p:nvSpPr>
          <p:cNvPr name="TextBox 44" id="44"/>
          <p:cNvSpPr txBox="true"/>
          <p:nvPr/>
        </p:nvSpPr>
        <p:spPr>
          <a:xfrm rot="0">
            <a:off x="1028700" y="2756398"/>
            <a:ext cx="6121815" cy="865505"/>
          </a:xfrm>
          <a:prstGeom prst="rect">
            <a:avLst/>
          </a:prstGeom>
        </p:spPr>
        <p:txBody>
          <a:bodyPr anchor="t" rtlCol="false" tIns="0" lIns="0" bIns="0" rIns="0">
            <a:spAutoFit/>
          </a:bodyPr>
          <a:lstStyle/>
          <a:p>
            <a:pPr>
              <a:lnSpc>
                <a:spcPts val="6400"/>
              </a:lnSpc>
            </a:pPr>
            <a:r>
              <a:rPr lang="en-US" sz="6399">
                <a:solidFill>
                  <a:srgbClr val="000000"/>
                </a:solidFill>
                <a:latin typeface="Genty Sans"/>
              </a:rPr>
              <a:t>INDEX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C4DE"/>
        </a:solidFill>
      </p:bgPr>
    </p:bg>
    <p:spTree>
      <p:nvGrpSpPr>
        <p:cNvPr id="1" name=""/>
        <p:cNvGrpSpPr/>
        <p:nvPr/>
      </p:nvGrpSpPr>
      <p:grpSpPr>
        <a:xfrm>
          <a:off x="0" y="0"/>
          <a:ext cx="0" cy="0"/>
          <a:chOff x="0" y="0"/>
          <a:chExt cx="0" cy="0"/>
        </a:xfrm>
      </p:grpSpPr>
      <p:sp>
        <p:nvSpPr>
          <p:cNvPr name="TextBox 2" id="2"/>
          <p:cNvSpPr txBox="true"/>
          <p:nvPr/>
        </p:nvSpPr>
        <p:spPr>
          <a:xfrm rot="0">
            <a:off x="1071337" y="2893491"/>
            <a:ext cx="16145327" cy="7119875"/>
          </a:xfrm>
          <a:prstGeom prst="rect">
            <a:avLst/>
          </a:prstGeom>
        </p:spPr>
        <p:txBody>
          <a:bodyPr anchor="t" rtlCol="false" tIns="0" lIns="0" bIns="0" rIns="0">
            <a:spAutoFit/>
          </a:bodyPr>
          <a:lstStyle/>
          <a:p>
            <a:pPr algn="just">
              <a:lnSpc>
                <a:spcPts val="4360"/>
              </a:lnSpc>
            </a:pPr>
            <a:r>
              <a:rPr lang="en-US" sz="3114">
                <a:solidFill>
                  <a:srgbClr val="000000"/>
                </a:solidFill>
                <a:latin typeface="Nunito Bold"/>
              </a:rPr>
              <a:t>As the football coach at your local school, you have been tasked with picking a team of exactly P students to represent your school. There are N students for you to pick from. The i-th student has a skill rating Si, which is a positive integer indicating how skilled they are.</a:t>
            </a:r>
          </a:p>
          <a:p>
            <a:pPr algn="just">
              <a:lnSpc>
                <a:spcPts val="4360"/>
              </a:lnSpc>
            </a:pPr>
            <a:r>
              <a:rPr lang="en-US" sz="3114">
                <a:solidFill>
                  <a:srgbClr val="000000"/>
                </a:solidFill>
                <a:latin typeface="Nunito Bold"/>
              </a:rPr>
              <a:t> </a:t>
            </a:r>
          </a:p>
          <a:p>
            <a:pPr algn="just">
              <a:lnSpc>
                <a:spcPts val="4360"/>
              </a:lnSpc>
            </a:pPr>
            <a:r>
              <a:rPr lang="en-US" sz="3114">
                <a:solidFill>
                  <a:srgbClr val="000000"/>
                </a:solidFill>
                <a:latin typeface="Nunito Bold"/>
              </a:rPr>
              <a:t>You have decided that a team is fair if it has exactly P students on it and they all have the same skill rating. That way, everyone plays as a team. Initially, it might not be possible to pick a fair team, so you will give some of the students one-on-one coaching. It takes one hour of coaching to increase the skill rating of any student by 1.</a:t>
            </a:r>
          </a:p>
          <a:p>
            <a:pPr algn="just">
              <a:lnSpc>
                <a:spcPts val="4360"/>
              </a:lnSpc>
            </a:pPr>
          </a:p>
          <a:p>
            <a:pPr algn="just">
              <a:lnSpc>
                <a:spcPts val="4360"/>
              </a:lnSpc>
            </a:pPr>
            <a:r>
              <a:rPr lang="en-US" sz="3114">
                <a:solidFill>
                  <a:srgbClr val="000000"/>
                </a:solidFill>
                <a:latin typeface="Nunito Bold"/>
              </a:rPr>
              <a:t>The competition season is starting very soon (in fact, the first match has already started!), so you'd like to find the minimum number of hours of coaching you need to give before you are able to pick a fair team.</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59124" y="0"/>
            <a:ext cx="2863979" cy="2863979"/>
          </a:xfrm>
          <a:prstGeom prst="rect">
            <a:avLst/>
          </a:prstGeom>
        </p:spPr>
      </p:pic>
      <p:sp>
        <p:nvSpPr>
          <p:cNvPr name="TextBox 4" id="4"/>
          <p:cNvSpPr txBox="true"/>
          <p:nvPr/>
        </p:nvSpPr>
        <p:spPr>
          <a:xfrm rot="0">
            <a:off x="-354810" y="85725"/>
            <a:ext cx="8009097" cy="1628775"/>
          </a:xfrm>
          <a:prstGeom prst="rect">
            <a:avLst/>
          </a:prstGeom>
        </p:spPr>
        <p:txBody>
          <a:bodyPr anchor="t" rtlCol="false" tIns="0" lIns="0" bIns="0" rIns="0">
            <a:spAutoFit/>
          </a:bodyPr>
          <a:lstStyle/>
          <a:p>
            <a:pPr algn="ctr" marL="1943100" indent="-971550" lvl="1">
              <a:lnSpc>
                <a:spcPts val="12599"/>
              </a:lnSpc>
              <a:buFont typeface="Arial"/>
              <a:buChar char="•"/>
            </a:pPr>
            <a:r>
              <a:rPr lang="en-US" sz="9000">
                <a:solidFill>
                  <a:srgbClr val="224C8D"/>
                </a:solidFill>
                <a:latin typeface="Childos Arabic Bold"/>
              </a:rPr>
              <a:t>Introduction</a:t>
            </a:r>
          </a:p>
        </p:txBody>
      </p:sp>
      <p:sp>
        <p:nvSpPr>
          <p:cNvPr name="TextBox 5" id="5"/>
          <p:cNvSpPr txBox="true"/>
          <p:nvPr/>
        </p:nvSpPr>
        <p:spPr>
          <a:xfrm rot="0">
            <a:off x="1028700" y="1997504"/>
            <a:ext cx="13600034" cy="705484"/>
          </a:xfrm>
          <a:prstGeom prst="rect">
            <a:avLst/>
          </a:prstGeom>
        </p:spPr>
        <p:txBody>
          <a:bodyPr anchor="t" rtlCol="false" tIns="0" lIns="0" bIns="0" rIns="0">
            <a:spAutoFit/>
          </a:bodyPr>
          <a:lstStyle/>
          <a:p>
            <a:pPr>
              <a:lnSpc>
                <a:spcPts val="5740"/>
              </a:lnSpc>
            </a:pPr>
            <a:r>
              <a:rPr lang="en-US" sz="4100">
                <a:solidFill>
                  <a:srgbClr val="663718"/>
                </a:solidFill>
                <a:latin typeface="Genty Sans"/>
              </a:rPr>
              <a:t>Hi this is group 2 presenting you the training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BB527"/>
        </a:solidFill>
      </p:bgPr>
    </p:bg>
    <p:spTree>
      <p:nvGrpSpPr>
        <p:cNvPr id="1" name=""/>
        <p:cNvGrpSpPr/>
        <p:nvPr/>
      </p:nvGrpSpPr>
      <p:grpSpPr>
        <a:xfrm>
          <a:off x="0" y="0"/>
          <a:ext cx="0" cy="0"/>
          <a:chOff x="0" y="0"/>
          <a:chExt cx="0" cy="0"/>
        </a:xfrm>
      </p:grpSpPr>
      <p:sp>
        <p:nvSpPr>
          <p:cNvPr name="TextBox 2" id="2"/>
          <p:cNvSpPr txBox="true"/>
          <p:nvPr/>
        </p:nvSpPr>
        <p:spPr>
          <a:xfrm rot="0">
            <a:off x="257178" y="1647825"/>
            <a:ext cx="11418152" cy="8485364"/>
          </a:xfrm>
          <a:prstGeom prst="rect">
            <a:avLst/>
          </a:prstGeom>
        </p:spPr>
        <p:txBody>
          <a:bodyPr anchor="t" rtlCol="false" tIns="0" lIns="0" bIns="0" rIns="0">
            <a:spAutoFit/>
          </a:bodyPr>
          <a:lstStyle/>
          <a:p>
            <a:pPr algn="just">
              <a:lnSpc>
                <a:spcPts val="4803"/>
              </a:lnSpc>
            </a:pPr>
            <a:r>
              <a:rPr lang="en-US" sz="3430">
                <a:solidFill>
                  <a:srgbClr val="FDFAF2"/>
                </a:solidFill>
                <a:latin typeface="Open Sans Bold"/>
              </a:rPr>
              <a:t>To make a fair team, we have to train the members of the team to the same skill level as the most skillful member of the team.</a:t>
            </a:r>
          </a:p>
          <a:p>
            <a:pPr algn="just">
              <a:lnSpc>
                <a:spcPts val="4803"/>
              </a:lnSpc>
            </a:pPr>
            <a:r>
              <a:rPr lang="en-US" sz="1206">
                <a:solidFill>
                  <a:srgbClr val="FDFAF2"/>
                </a:solidFill>
                <a:latin typeface="Arimo Bold"/>
              </a:rPr>
              <a:t>For any P students we pick, the time require</a:t>
            </a:r>
            <a:r>
              <a:rPr lang="en-US" sz="3430">
                <a:solidFill>
                  <a:srgbClr val="FDFAF2"/>
                </a:solidFill>
                <a:latin typeface="Open Sans Bold"/>
              </a:rPr>
              <a:t>d to make a fair team is = Σ(max(Si, Si+1... SP) - Si), for all students i = 1 to P in the team. Our goal is to minimize this value.</a:t>
            </a:r>
          </a:p>
          <a:p>
            <a:pPr algn="just">
              <a:lnSpc>
                <a:spcPts val="4803"/>
              </a:lnSpc>
            </a:pPr>
            <a:r>
              <a:rPr lang="en-US" sz="3430">
                <a:solidFill>
                  <a:srgbClr val="FDFAF2"/>
                </a:solidFill>
                <a:latin typeface="Open Sans Bold"/>
              </a:rPr>
              <a:t>One possible approach could be to go through all possible subsets of P students, from the given N students. But there exists NCP such subsets(here symbol C denotes </a:t>
            </a:r>
            <a:r>
              <a:rPr lang="en-US" sz="3430">
                <a:solidFill>
                  <a:srgbClr val="FDFAF2"/>
                </a:solidFill>
                <a:latin typeface="Open Sans Bold"/>
              </a:rPr>
              <a:t>Combination</a:t>
            </a:r>
            <a:r>
              <a:rPr lang="en-US" sz="3430">
                <a:solidFill>
                  <a:srgbClr val="FDFAF2"/>
                </a:solidFill>
                <a:latin typeface="Open Sans Bold"/>
              </a:rPr>
              <a:t>). Number of such subsets will be in the order of </a:t>
            </a:r>
            <a:r>
              <a:rPr lang="en-US" sz="3430">
                <a:solidFill>
                  <a:srgbClr val="FDFAF2"/>
                </a:solidFill>
                <a:latin typeface="Open Sans Bold"/>
              </a:rPr>
              <a:t>Factorial(N)</a:t>
            </a:r>
            <a:r>
              <a:rPr lang="en-US" sz="3430">
                <a:solidFill>
                  <a:srgbClr val="FDFAF2"/>
                </a:solidFill>
                <a:latin typeface="Open Sans Bold"/>
              </a:rPr>
              <a:t> and so enumerating through all of them will not fit within the time limit.</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57080" y="1192333"/>
            <a:ext cx="3824425" cy="528500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12619" y="6477343"/>
            <a:ext cx="4815191" cy="4114800"/>
          </a:xfrm>
          <a:prstGeom prst="rect">
            <a:avLst/>
          </a:prstGeom>
        </p:spPr>
      </p:pic>
      <p:sp>
        <p:nvSpPr>
          <p:cNvPr name="TextBox 5" id="5"/>
          <p:cNvSpPr txBox="true"/>
          <p:nvPr/>
        </p:nvSpPr>
        <p:spPr>
          <a:xfrm rot="0">
            <a:off x="257178" y="7791"/>
            <a:ext cx="7082076" cy="1543050"/>
          </a:xfrm>
          <a:prstGeom prst="rect">
            <a:avLst/>
          </a:prstGeom>
        </p:spPr>
        <p:txBody>
          <a:bodyPr anchor="t" rtlCol="false" tIns="0" lIns="0" bIns="0" rIns="0">
            <a:spAutoFit/>
          </a:bodyPr>
          <a:lstStyle/>
          <a:p>
            <a:pPr algn="ctr">
              <a:lnSpc>
                <a:spcPts val="12599"/>
              </a:lnSpc>
            </a:pPr>
            <a:r>
              <a:rPr lang="en-US" sz="9000">
                <a:solidFill>
                  <a:srgbClr val="FEEBD4"/>
                </a:solidFill>
                <a:latin typeface="Genty Sans"/>
              </a:rPr>
              <a:t>2. Definition: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A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5166" y="5751401"/>
            <a:ext cx="4428845" cy="41148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6805919" y="1282444"/>
            <a:ext cx="10453381" cy="7391412"/>
          </a:xfrm>
          <a:prstGeom prst="rect">
            <a:avLst/>
          </a:prstGeom>
        </p:spPr>
      </p:pic>
      <p:sp>
        <p:nvSpPr>
          <p:cNvPr name="TextBox 4" id="4"/>
          <p:cNvSpPr txBox="true"/>
          <p:nvPr/>
        </p:nvSpPr>
        <p:spPr>
          <a:xfrm rot="0">
            <a:off x="1470061" y="4080750"/>
            <a:ext cx="959528" cy="1238250"/>
          </a:xfrm>
          <a:prstGeom prst="rect">
            <a:avLst/>
          </a:prstGeom>
        </p:spPr>
        <p:txBody>
          <a:bodyPr anchor="t" rtlCol="false" tIns="0" lIns="0" bIns="0" rIns="0">
            <a:spAutoFit/>
          </a:bodyPr>
          <a:lstStyle/>
          <a:p>
            <a:pPr>
              <a:lnSpc>
                <a:spcPts val="9600"/>
              </a:lnSpc>
            </a:pPr>
            <a:r>
              <a:rPr lang="en-US" sz="8000">
                <a:solidFill>
                  <a:srgbClr val="FDFAF2"/>
                </a:solidFill>
                <a:latin typeface="Genty Sans"/>
              </a:rPr>
              <a:t>1</a:t>
            </a:r>
          </a:p>
        </p:txBody>
      </p:sp>
      <p:sp>
        <p:nvSpPr>
          <p:cNvPr name="TextBox 5" id="5"/>
          <p:cNvSpPr txBox="true"/>
          <p:nvPr/>
        </p:nvSpPr>
        <p:spPr>
          <a:xfrm rot="0">
            <a:off x="68838" y="-15640"/>
            <a:ext cx="5887641" cy="1543050"/>
          </a:xfrm>
          <a:prstGeom prst="rect">
            <a:avLst/>
          </a:prstGeom>
        </p:spPr>
        <p:txBody>
          <a:bodyPr anchor="t" rtlCol="false" tIns="0" lIns="0" bIns="0" rIns="0">
            <a:spAutoFit/>
          </a:bodyPr>
          <a:lstStyle/>
          <a:p>
            <a:pPr algn="ctr">
              <a:lnSpc>
                <a:spcPts val="12599"/>
              </a:lnSpc>
            </a:pPr>
            <a:r>
              <a:rPr lang="en-US" sz="9000">
                <a:solidFill>
                  <a:srgbClr val="EBADB1"/>
                </a:solidFill>
                <a:latin typeface="Genty Sans"/>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731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94213" y="259251"/>
            <a:ext cx="2581818" cy="2103008"/>
          </a:xfrm>
          <a:prstGeom prst="rect">
            <a:avLst/>
          </a:prstGeom>
        </p:spPr>
      </p:pic>
      <p:grpSp>
        <p:nvGrpSpPr>
          <p:cNvPr name="Group 3" id="3"/>
          <p:cNvGrpSpPr/>
          <p:nvPr/>
        </p:nvGrpSpPr>
        <p:grpSpPr>
          <a:xfrm rot="0">
            <a:off x="1080972" y="1028700"/>
            <a:ext cx="10357645" cy="7853242"/>
            <a:chOff x="0" y="0"/>
            <a:chExt cx="4509001" cy="3418757"/>
          </a:xfrm>
        </p:grpSpPr>
        <p:sp>
          <p:nvSpPr>
            <p:cNvPr name="Freeform 4" id="4"/>
            <p:cNvSpPr/>
            <p:nvPr/>
          </p:nvSpPr>
          <p:spPr>
            <a:xfrm>
              <a:off x="0" y="0"/>
              <a:ext cx="4509001" cy="3418757"/>
            </a:xfrm>
            <a:custGeom>
              <a:avLst/>
              <a:gdLst/>
              <a:ahLst/>
              <a:cxnLst/>
              <a:rect r="r" b="b" t="t" l="l"/>
              <a:pathLst>
                <a:path h="3418757" w="4509001">
                  <a:moveTo>
                    <a:pt x="4384541" y="3418757"/>
                  </a:moveTo>
                  <a:lnTo>
                    <a:pt x="124460" y="3418757"/>
                  </a:lnTo>
                  <a:cubicBezTo>
                    <a:pt x="55880" y="3418757"/>
                    <a:pt x="0" y="3362877"/>
                    <a:pt x="0" y="3294297"/>
                  </a:cubicBezTo>
                  <a:lnTo>
                    <a:pt x="0" y="124460"/>
                  </a:lnTo>
                  <a:cubicBezTo>
                    <a:pt x="0" y="55880"/>
                    <a:pt x="55880" y="0"/>
                    <a:pt x="124460" y="0"/>
                  </a:cubicBezTo>
                  <a:lnTo>
                    <a:pt x="4384541" y="0"/>
                  </a:lnTo>
                  <a:cubicBezTo>
                    <a:pt x="4453121" y="0"/>
                    <a:pt x="4509001" y="55880"/>
                    <a:pt x="4509001" y="124460"/>
                  </a:cubicBezTo>
                  <a:lnTo>
                    <a:pt x="4509001" y="3294297"/>
                  </a:lnTo>
                  <a:cubicBezTo>
                    <a:pt x="4509001" y="3362877"/>
                    <a:pt x="4453121" y="3418757"/>
                    <a:pt x="4384541" y="3418757"/>
                  </a:cubicBezTo>
                  <a:close/>
                </a:path>
              </a:pathLst>
            </a:custGeom>
            <a:solidFill>
              <a:srgbClr val="FDFAF2"/>
            </a:solidFill>
          </p:spPr>
        </p:sp>
      </p:grpSp>
      <p:sp>
        <p:nvSpPr>
          <p:cNvPr name="TextBox 5" id="5"/>
          <p:cNvSpPr txBox="true"/>
          <p:nvPr/>
        </p:nvSpPr>
        <p:spPr>
          <a:xfrm rot="0">
            <a:off x="1322630" y="1367905"/>
            <a:ext cx="8682528" cy="427990"/>
          </a:xfrm>
          <a:prstGeom prst="rect">
            <a:avLst/>
          </a:prstGeom>
        </p:spPr>
        <p:txBody>
          <a:bodyPr anchor="t" rtlCol="false" tIns="0" lIns="0" bIns="0" rIns="0">
            <a:spAutoFit/>
          </a:bodyPr>
          <a:lstStyle/>
          <a:p>
            <a:pPr>
              <a:lnSpc>
                <a:spcPts val="3200"/>
              </a:lnSpc>
            </a:pPr>
            <a:r>
              <a:rPr lang="en-US" sz="3200">
                <a:solidFill>
                  <a:srgbClr val="000000"/>
                </a:solidFill>
                <a:latin typeface="Genty Sans"/>
              </a:rPr>
              <a:t>INPUT/OUTPUT:</a:t>
            </a:r>
          </a:p>
        </p:txBody>
      </p:sp>
      <p:grpSp>
        <p:nvGrpSpPr>
          <p:cNvPr name="Group 6" id="6"/>
          <p:cNvGrpSpPr/>
          <p:nvPr/>
        </p:nvGrpSpPr>
        <p:grpSpPr>
          <a:xfrm rot="0">
            <a:off x="11693665" y="2907370"/>
            <a:ext cx="5565635" cy="5974572"/>
            <a:chOff x="0" y="0"/>
            <a:chExt cx="2422892" cy="2600915"/>
          </a:xfrm>
        </p:grpSpPr>
        <p:sp>
          <p:nvSpPr>
            <p:cNvPr name="Freeform 7" id="7"/>
            <p:cNvSpPr/>
            <p:nvPr/>
          </p:nvSpPr>
          <p:spPr>
            <a:xfrm>
              <a:off x="0" y="0"/>
              <a:ext cx="2422892" cy="2600915"/>
            </a:xfrm>
            <a:custGeom>
              <a:avLst/>
              <a:gdLst/>
              <a:ahLst/>
              <a:cxnLst/>
              <a:rect r="r" b="b" t="t" l="l"/>
              <a:pathLst>
                <a:path h="2600915" w="2422892">
                  <a:moveTo>
                    <a:pt x="2298432" y="2600915"/>
                  </a:moveTo>
                  <a:lnTo>
                    <a:pt x="124460" y="2600915"/>
                  </a:lnTo>
                  <a:cubicBezTo>
                    <a:pt x="55880" y="2600915"/>
                    <a:pt x="0" y="2545035"/>
                    <a:pt x="0" y="2476455"/>
                  </a:cubicBezTo>
                  <a:lnTo>
                    <a:pt x="0" y="124460"/>
                  </a:lnTo>
                  <a:cubicBezTo>
                    <a:pt x="0" y="55880"/>
                    <a:pt x="55880" y="0"/>
                    <a:pt x="124460" y="0"/>
                  </a:cubicBezTo>
                  <a:lnTo>
                    <a:pt x="2298432" y="0"/>
                  </a:lnTo>
                  <a:cubicBezTo>
                    <a:pt x="2367012" y="0"/>
                    <a:pt x="2422892" y="55880"/>
                    <a:pt x="2422892" y="124460"/>
                  </a:cubicBezTo>
                  <a:lnTo>
                    <a:pt x="2422892" y="2476455"/>
                  </a:lnTo>
                  <a:cubicBezTo>
                    <a:pt x="2422892" y="2545035"/>
                    <a:pt x="2367012" y="2600915"/>
                    <a:pt x="2298432" y="2600915"/>
                  </a:cubicBezTo>
                  <a:close/>
                </a:path>
              </a:pathLst>
            </a:custGeom>
            <a:solidFill>
              <a:srgbClr val="FDFAF2"/>
            </a:solidFill>
          </p:spPr>
        </p:sp>
      </p:grpSp>
      <p:sp>
        <p:nvSpPr>
          <p:cNvPr name="AutoShape 8" id="8"/>
          <p:cNvSpPr/>
          <p:nvPr/>
        </p:nvSpPr>
        <p:spPr>
          <a:xfrm rot="0">
            <a:off x="11868698" y="8606433"/>
            <a:ext cx="5002582" cy="0"/>
          </a:xfrm>
          <a:prstGeom prst="line">
            <a:avLst/>
          </a:prstGeom>
          <a:ln cap="rnd" w="28575">
            <a:solidFill>
              <a:srgbClr val="000000"/>
            </a:solidFill>
            <a:prstDash val="sysDash"/>
            <a:headEnd type="none" len="sm" w="sm"/>
            <a:tailEnd type="none" len="sm" w="sm"/>
          </a:ln>
        </p:spPr>
      </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201010">
            <a:off x="9413238" y="-714478"/>
            <a:ext cx="2645664" cy="2655319"/>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70365" y="7448955"/>
            <a:ext cx="1777870" cy="2777922"/>
          </a:xfrm>
          <a:prstGeom prst="rect">
            <a:avLst/>
          </a:prstGeom>
        </p:spPr>
      </p:pic>
      <p:sp>
        <p:nvSpPr>
          <p:cNvPr name="TextBox 11" id="11"/>
          <p:cNvSpPr txBox="true"/>
          <p:nvPr/>
        </p:nvSpPr>
        <p:spPr>
          <a:xfrm rot="0">
            <a:off x="1322630" y="1999270"/>
            <a:ext cx="9413440" cy="6882671"/>
          </a:xfrm>
          <a:prstGeom prst="rect">
            <a:avLst/>
          </a:prstGeom>
        </p:spPr>
        <p:txBody>
          <a:bodyPr anchor="t" rtlCol="false" tIns="0" lIns="0" bIns="0" rIns="0">
            <a:spAutoFit/>
          </a:bodyPr>
          <a:lstStyle/>
          <a:p>
            <a:pPr>
              <a:lnSpc>
                <a:spcPts val="4199"/>
              </a:lnSpc>
            </a:pPr>
            <a:r>
              <a:rPr lang="en-US" sz="2999">
                <a:solidFill>
                  <a:srgbClr val="000000"/>
                </a:solidFill>
                <a:latin typeface="Genty Sans"/>
              </a:rPr>
              <a:t>Input:</a:t>
            </a:r>
          </a:p>
          <a:p>
            <a:pPr>
              <a:lnSpc>
                <a:spcPts val="4199"/>
              </a:lnSpc>
            </a:pPr>
            <a:r>
              <a:rPr lang="en-US" sz="2999">
                <a:solidFill>
                  <a:srgbClr val="000000"/>
                </a:solidFill>
                <a:latin typeface="Genty Sans"/>
              </a:rPr>
              <a:t>The first line of the input gives the number of test cases,T.Ttest cases follow. Each test case starts with a line containing the two integersNan</a:t>
            </a:r>
            <a:r>
              <a:rPr lang="en-US" sz="2999">
                <a:solidFill>
                  <a:srgbClr val="000000"/>
                </a:solidFill>
                <a:latin typeface="Genty Sans"/>
              </a:rPr>
              <a:t>dP, the number of students and the number of students you need to pick, respectively. Then, another line follows containingNintegersSi; the i-th of these is the skill of the i-th student.</a:t>
            </a:r>
          </a:p>
          <a:p>
            <a:pPr algn="just">
              <a:lnSpc>
                <a:spcPts val="4199"/>
              </a:lnSpc>
            </a:pPr>
            <a:r>
              <a:rPr lang="en-US" sz="2999">
                <a:solidFill>
                  <a:srgbClr val="000000"/>
                </a:solidFill>
                <a:latin typeface="Genty Sans"/>
              </a:rPr>
              <a:t>Output:</a:t>
            </a:r>
          </a:p>
          <a:p>
            <a:pPr algn="just">
              <a:lnSpc>
                <a:spcPts val="4199"/>
              </a:lnSpc>
            </a:pPr>
            <a:r>
              <a:rPr lang="en-US" sz="2999">
                <a:solidFill>
                  <a:srgbClr val="000000"/>
                </a:solidFill>
                <a:latin typeface="Genty Sans"/>
              </a:rPr>
              <a:t>For each test case, output one line containingCase #x: y, wherexis the test case number (starting from 1) andyis the minimum number of hours of coaching. </a:t>
            </a:r>
          </a:p>
        </p:txBody>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18616" y="8606433"/>
            <a:ext cx="2621468" cy="2316424"/>
          </a:xfrm>
          <a:prstGeom prst="rect">
            <a:avLst/>
          </a:prstGeom>
        </p:spPr>
      </p:pic>
      <p:sp>
        <p:nvSpPr>
          <p:cNvPr name="TextBox 13" id="13"/>
          <p:cNvSpPr txBox="true"/>
          <p:nvPr/>
        </p:nvSpPr>
        <p:spPr>
          <a:xfrm rot="0">
            <a:off x="11868698" y="3236395"/>
            <a:ext cx="5002582" cy="427990"/>
          </a:xfrm>
          <a:prstGeom prst="rect">
            <a:avLst/>
          </a:prstGeom>
        </p:spPr>
        <p:txBody>
          <a:bodyPr anchor="t" rtlCol="false" tIns="0" lIns="0" bIns="0" rIns="0">
            <a:spAutoFit/>
          </a:bodyPr>
          <a:lstStyle/>
          <a:p>
            <a:pPr>
              <a:lnSpc>
                <a:spcPts val="3200"/>
              </a:lnSpc>
            </a:pPr>
            <a:r>
              <a:rPr lang="en-US" sz="3200">
                <a:solidFill>
                  <a:srgbClr val="000000"/>
                </a:solidFill>
                <a:latin typeface="Genty Sans"/>
              </a:rPr>
              <a:t>SAMPLE:</a:t>
            </a:r>
          </a:p>
        </p:txBody>
      </p:sp>
      <p:sp>
        <p:nvSpPr>
          <p:cNvPr name="TextBox 14" id="14"/>
          <p:cNvSpPr txBox="true"/>
          <p:nvPr/>
        </p:nvSpPr>
        <p:spPr>
          <a:xfrm rot="0">
            <a:off x="11868698" y="3626285"/>
            <a:ext cx="4716424" cy="5211630"/>
          </a:xfrm>
          <a:prstGeom prst="rect">
            <a:avLst/>
          </a:prstGeom>
        </p:spPr>
        <p:txBody>
          <a:bodyPr anchor="t" rtlCol="false" tIns="0" lIns="0" bIns="0" rIns="0">
            <a:spAutoFit/>
          </a:bodyPr>
          <a:lstStyle/>
          <a:p>
            <a:pPr>
              <a:lnSpc>
                <a:spcPts val="2964"/>
              </a:lnSpc>
            </a:pPr>
            <a:r>
              <a:rPr lang="en-US" sz="2117">
                <a:solidFill>
                  <a:srgbClr val="000000"/>
                </a:solidFill>
                <a:latin typeface="Genty Sans Bold"/>
              </a:rPr>
              <a:t>input:</a:t>
            </a:r>
          </a:p>
          <a:p>
            <a:pPr>
              <a:lnSpc>
                <a:spcPts val="2964"/>
              </a:lnSpc>
            </a:pPr>
            <a:r>
              <a:rPr lang="en-US" sz="2117">
                <a:solidFill>
                  <a:srgbClr val="000000"/>
                </a:solidFill>
                <a:latin typeface="Genty Sans Bold"/>
              </a:rPr>
              <a:t>3</a:t>
            </a:r>
          </a:p>
          <a:p>
            <a:pPr>
              <a:lnSpc>
                <a:spcPts val="2964"/>
              </a:lnSpc>
            </a:pPr>
            <a:r>
              <a:rPr lang="en-US" sz="2117">
                <a:solidFill>
                  <a:srgbClr val="000000"/>
                </a:solidFill>
                <a:latin typeface="Genty Sans Bold"/>
              </a:rPr>
              <a:t>4 3</a:t>
            </a:r>
          </a:p>
          <a:p>
            <a:pPr>
              <a:lnSpc>
                <a:spcPts val="2964"/>
              </a:lnSpc>
            </a:pPr>
            <a:r>
              <a:rPr lang="en-US" sz="2117">
                <a:solidFill>
                  <a:srgbClr val="000000"/>
                </a:solidFill>
                <a:latin typeface="Genty Sans Bold"/>
              </a:rPr>
              <a:t>3 1 9 100</a:t>
            </a:r>
          </a:p>
          <a:p>
            <a:pPr>
              <a:lnSpc>
                <a:spcPts val="2964"/>
              </a:lnSpc>
            </a:pPr>
            <a:r>
              <a:rPr lang="en-US" sz="2117">
                <a:solidFill>
                  <a:srgbClr val="000000"/>
                </a:solidFill>
                <a:latin typeface="Genty Sans Bold"/>
              </a:rPr>
              <a:t>6 2</a:t>
            </a:r>
          </a:p>
          <a:p>
            <a:pPr>
              <a:lnSpc>
                <a:spcPts val="2964"/>
              </a:lnSpc>
            </a:pPr>
            <a:r>
              <a:rPr lang="en-US" sz="2117">
                <a:solidFill>
                  <a:srgbClr val="000000"/>
                </a:solidFill>
                <a:latin typeface="Genty Sans Bold"/>
              </a:rPr>
              <a:t>5 5 1 2 3 4</a:t>
            </a:r>
          </a:p>
          <a:p>
            <a:pPr>
              <a:lnSpc>
                <a:spcPts val="2964"/>
              </a:lnSpc>
            </a:pPr>
            <a:r>
              <a:rPr lang="en-US" sz="2117">
                <a:solidFill>
                  <a:srgbClr val="000000"/>
                </a:solidFill>
                <a:latin typeface="Genty Sans Bold"/>
              </a:rPr>
              <a:t>5 5</a:t>
            </a:r>
          </a:p>
          <a:p>
            <a:pPr>
              <a:lnSpc>
                <a:spcPts val="2964"/>
              </a:lnSpc>
            </a:pPr>
            <a:r>
              <a:rPr lang="en-US" sz="2117">
                <a:solidFill>
                  <a:srgbClr val="000000"/>
                </a:solidFill>
                <a:latin typeface="Genty Sans Bold"/>
              </a:rPr>
              <a:t>7 7 1 7 7</a:t>
            </a:r>
          </a:p>
          <a:p>
            <a:pPr>
              <a:lnSpc>
                <a:spcPts val="2964"/>
              </a:lnSpc>
            </a:pPr>
          </a:p>
          <a:p>
            <a:pPr>
              <a:lnSpc>
                <a:spcPts val="2964"/>
              </a:lnSpc>
            </a:pPr>
            <a:r>
              <a:rPr lang="en-US" sz="2117">
                <a:solidFill>
                  <a:srgbClr val="000000"/>
                </a:solidFill>
                <a:latin typeface="Genty Sans Bold"/>
              </a:rPr>
              <a:t> output:</a:t>
            </a:r>
          </a:p>
          <a:p>
            <a:pPr>
              <a:lnSpc>
                <a:spcPts val="2964"/>
              </a:lnSpc>
            </a:pPr>
            <a:r>
              <a:rPr lang="en-US" sz="2117">
                <a:solidFill>
                  <a:srgbClr val="000000"/>
                </a:solidFill>
                <a:latin typeface="Genty Sans Bold"/>
              </a:rPr>
              <a:t>Case #1: 14</a:t>
            </a:r>
          </a:p>
          <a:p>
            <a:pPr>
              <a:lnSpc>
                <a:spcPts val="2964"/>
              </a:lnSpc>
            </a:pPr>
            <a:r>
              <a:rPr lang="en-US" sz="2117">
                <a:solidFill>
                  <a:srgbClr val="000000"/>
                </a:solidFill>
                <a:latin typeface="Genty Sans Bold"/>
              </a:rPr>
              <a:t>Case #2: 0</a:t>
            </a:r>
          </a:p>
          <a:p>
            <a:pPr>
              <a:lnSpc>
                <a:spcPts val="2964"/>
              </a:lnSpc>
            </a:pPr>
            <a:r>
              <a:rPr lang="en-US" sz="2117">
                <a:solidFill>
                  <a:srgbClr val="000000"/>
                </a:solidFill>
                <a:latin typeface="Genty Sans Bold"/>
              </a:rPr>
              <a:t>Case #3: 6</a:t>
            </a:r>
          </a:p>
          <a:p>
            <a:pPr>
              <a:lnSpc>
                <a:spcPts val="296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DB5E7"/>
        </a:solidFill>
      </p:bgPr>
    </p:bg>
    <p:spTree>
      <p:nvGrpSpPr>
        <p:cNvPr id="1" name=""/>
        <p:cNvGrpSpPr/>
        <p:nvPr/>
      </p:nvGrpSpPr>
      <p:grpSpPr>
        <a:xfrm>
          <a:off x="0" y="0"/>
          <a:ext cx="0" cy="0"/>
          <a:chOff x="0" y="0"/>
          <a:chExt cx="0" cy="0"/>
        </a:xfrm>
      </p:grpSpPr>
      <p:grpSp>
        <p:nvGrpSpPr>
          <p:cNvPr name="Group 2" id="2"/>
          <p:cNvGrpSpPr/>
          <p:nvPr/>
        </p:nvGrpSpPr>
        <p:grpSpPr>
          <a:xfrm rot="0">
            <a:off x="7531485" y="1925249"/>
            <a:ext cx="9968024" cy="6767592"/>
            <a:chOff x="0" y="0"/>
            <a:chExt cx="13290699" cy="9023456"/>
          </a:xfrm>
        </p:grpSpPr>
        <p:grpSp>
          <p:nvGrpSpPr>
            <p:cNvPr name="Group 3" id="3"/>
            <p:cNvGrpSpPr/>
            <p:nvPr/>
          </p:nvGrpSpPr>
          <p:grpSpPr>
            <a:xfrm rot="0">
              <a:off x="0" y="0"/>
              <a:ext cx="13290699" cy="9023456"/>
              <a:chOff x="0" y="0"/>
              <a:chExt cx="3104465" cy="2107715"/>
            </a:xfrm>
          </p:grpSpPr>
          <p:sp>
            <p:nvSpPr>
              <p:cNvPr name="Freeform 4" id="4"/>
              <p:cNvSpPr/>
              <p:nvPr/>
            </p:nvSpPr>
            <p:spPr>
              <a:xfrm>
                <a:off x="0" y="0"/>
                <a:ext cx="3104465" cy="2107715"/>
              </a:xfrm>
              <a:custGeom>
                <a:avLst/>
                <a:gdLst/>
                <a:ahLst/>
                <a:cxnLst/>
                <a:rect r="r" b="b" t="t" l="l"/>
                <a:pathLst>
                  <a:path h="2107715" w="3104465">
                    <a:moveTo>
                      <a:pt x="2980005" y="2107715"/>
                    </a:moveTo>
                    <a:lnTo>
                      <a:pt x="124460" y="2107715"/>
                    </a:lnTo>
                    <a:cubicBezTo>
                      <a:pt x="55880" y="2107715"/>
                      <a:pt x="0" y="2051835"/>
                      <a:pt x="0" y="1983255"/>
                    </a:cubicBezTo>
                    <a:lnTo>
                      <a:pt x="0" y="124460"/>
                    </a:lnTo>
                    <a:cubicBezTo>
                      <a:pt x="0" y="55880"/>
                      <a:pt x="55880" y="0"/>
                      <a:pt x="124460" y="0"/>
                    </a:cubicBezTo>
                    <a:lnTo>
                      <a:pt x="2980005" y="0"/>
                    </a:lnTo>
                    <a:cubicBezTo>
                      <a:pt x="3048585" y="0"/>
                      <a:pt x="3104465" y="55880"/>
                      <a:pt x="3104465" y="124460"/>
                    </a:cubicBezTo>
                    <a:lnTo>
                      <a:pt x="3104465" y="1983255"/>
                    </a:lnTo>
                    <a:cubicBezTo>
                      <a:pt x="3104465" y="2051835"/>
                      <a:pt x="3048585" y="2107715"/>
                      <a:pt x="2980005" y="2107715"/>
                    </a:cubicBezTo>
                    <a:close/>
                  </a:path>
                </a:pathLst>
              </a:custGeom>
              <a:solidFill>
                <a:srgbClr val="FDFAF2"/>
              </a:solidFill>
            </p:spPr>
          </p:sp>
        </p:grpSp>
        <p:grpSp>
          <p:nvGrpSpPr>
            <p:cNvPr name="Group 5" id="5"/>
            <p:cNvGrpSpPr/>
            <p:nvPr/>
          </p:nvGrpSpPr>
          <p:grpSpPr>
            <a:xfrm rot="0">
              <a:off x="0" y="0"/>
              <a:ext cx="13290699" cy="1460434"/>
              <a:chOff x="0" y="0"/>
              <a:chExt cx="7980398" cy="876917"/>
            </a:xfrm>
          </p:grpSpPr>
          <p:sp>
            <p:nvSpPr>
              <p:cNvPr name="Freeform 6" id="6"/>
              <p:cNvSpPr/>
              <p:nvPr/>
            </p:nvSpPr>
            <p:spPr>
              <a:xfrm>
                <a:off x="0" y="0"/>
                <a:ext cx="7980398" cy="876917"/>
              </a:xfrm>
              <a:custGeom>
                <a:avLst/>
                <a:gdLst/>
                <a:ahLst/>
                <a:cxnLst/>
                <a:rect r="r" b="b" t="t" l="l"/>
                <a:pathLst>
                  <a:path h="876917" w="7980398">
                    <a:moveTo>
                      <a:pt x="7855938" y="876917"/>
                    </a:moveTo>
                    <a:lnTo>
                      <a:pt x="124460" y="876917"/>
                    </a:lnTo>
                    <a:cubicBezTo>
                      <a:pt x="55880" y="876917"/>
                      <a:pt x="0" y="821037"/>
                      <a:pt x="0" y="752457"/>
                    </a:cubicBezTo>
                    <a:lnTo>
                      <a:pt x="0" y="124460"/>
                    </a:lnTo>
                    <a:cubicBezTo>
                      <a:pt x="0" y="55880"/>
                      <a:pt x="55880" y="0"/>
                      <a:pt x="124460" y="0"/>
                    </a:cubicBezTo>
                    <a:lnTo>
                      <a:pt x="7855938" y="0"/>
                    </a:lnTo>
                    <a:cubicBezTo>
                      <a:pt x="7924519" y="0"/>
                      <a:pt x="7980398" y="55880"/>
                      <a:pt x="7980398" y="124460"/>
                    </a:cubicBezTo>
                    <a:lnTo>
                      <a:pt x="7980398" y="752457"/>
                    </a:lnTo>
                    <a:cubicBezTo>
                      <a:pt x="7980398" y="821037"/>
                      <a:pt x="7924519" y="876917"/>
                      <a:pt x="7855938" y="876917"/>
                    </a:cubicBezTo>
                    <a:close/>
                  </a:path>
                </a:pathLst>
              </a:custGeom>
              <a:solidFill>
                <a:srgbClr val="FFD159"/>
              </a:solidFill>
            </p:spPr>
          </p:sp>
        </p:gr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711485" cy="10368868"/>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005726">
            <a:off x="15731246" y="1079288"/>
            <a:ext cx="1953056" cy="195305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272002">
            <a:off x="9904804" y="8806985"/>
            <a:ext cx="1877965" cy="2447585"/>
          </a:xfrm>
          <a:prstGeom prst="rect">
            <a:avLst/>
          </a:prstGeom>
        </p:spPr>
      </p:pic>
      <p:sp>
        <p:nvSpPr>
          <p:cNvPr name="TextBox 10" id="10"/>
          <p:cNvSpPr txBox="true"/>
          <p:nvPr/>
        </p:nvSpPr>
        <p:spPr>
          <a:xfrm rot="551916">
            <a:off x="942138" y="2667231"/>
            <a:ext cx="5235295" cy="1353774"/>
          </a:xfrm>
          <a:prstGeom prst="rect">
            <a:avLst/>
          </a:prstGeom>
        </p:spPr>
        <p:txBody>
          <a:bodyPr anchor="t" rtlCol="false" tIns="0" lIns="0" bIns="0" rIns="0">
            <a:spAutoFit/>
          </a:bodyPr>
          <a:lstStyle/>
          <a:p>
            <a:pPr algn="ctr">
              <a:lnSpc>
                <a:spcPts val="11062"/>
              </a:lnSpc>
            </a:pPr>
            <a:r>
              <a:rPr lang="en-US" sz="7901">
                <a:solidFill>
                  <a:srgbClr val="000000"/>
                </a:solidFill>
                <a:latin typeface="Genty Sans"/>
              </a:rPr>
              <a:t>Algorithm</a:t>
            </a:r>
          </a:p>
        </p:txBody>
      </p:sp>
      <p:sp>
        <p:nvSpPr>
          <p:cNvPr name="TextBox 11" id="11"/>
          <p:cNvSpPr txBox="true"/>
          <p:nvPr/>
        </p:nvSpPr>
        <p:spPr>
          <a:xfrm rot="0">
            <a:off x="8323221" y="3215331"/>
            <a:ext cx="8384552" cy="547751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00000"/>
                </a:solidFill>
                <a:latin typeface="Open Sans Light Bold"/>
              </a:rPr>
              <a:t>we nee</a:t>
            </a:r>
            <a:r>
              <a:rPr lang="en-US" sz="2600">
                <a:solidFill>
                  <a:srgbClr val="000000"/>
                </a:solidFill>
                <a:latin typeface="Open Sans Light Bold"/>
              </a:rPr>
              <a:t>d to pick up 3 players we look up the sum array sum[3] </a:t>
            </a:r>
          </a:p>
          <a:p>
            <a:pPr marL="561344" indent="-280672" lvl="1">
              <a:lnSpc>
                <a:spcPts val="3640"/>
              </a:lnSpc>
              <a:buFont typeface="Arial"/>
              <a:buChar char="•"/>
            </a:pPr>
            <a:r>
              <a:rPr lang="en-US" sz="2600">
                <a:solidFill>
                  <a:srgbClr val="000000"/>
                </a:solidFill>
                <a:latin typeface="Open Sans Light Bold"/>
              </a:rPr>
              <a:t> </a:t>
            </a:r>
            <a:r>
              <a:rPr lang="en-US" sz="2600">
                <a:solidFill>
                  <a:srgbClr val="000000"/>
                </a:solidFill>
                <a:latin typeface="Open Sans Light Bold"/>
              </a:rPr>
              <a:t>check the sum of three elements (sum[3]-sum[0]). </a:t>
            </a:r>
          </a:p>
          <a:p>
            <a:pPr marL="561344" indent="-280672" lvl="1">
              <a:lnSpc>
                <a:spcPts val="3640"/>
              </a:lnSpc>
              <a:buFont typeface="Arial"/>
              <a:buChar char="•"/>
            </a:pPr>
            <a:r>
              <a:rPr lang="en-US" sz="2600">
                <a:solidFill>
                  <a:srgbClr val="000000"/>
                </a:solidFill>
                <a:latin typeface="Open Sans Light Bold"/>
              </a:rPr>
              <a:t>In general we range j from p-1 to n-1 and find s=sum[j+1]-sum[j-(p-1)].</a:t>
            </a:r>
          </a:p>
          <a:p>
            <a:pPr marL="561344" indent="-280672" lvl="1">
              <a:lnSpc>
                <a:spcPts val="3640"/>
              </a:lnSpc>
              <a:buFont typeface="Arial"/>
              <a:buChar char="•"/>
            </a:pPr>
            <a:r>
              <a:rPr lang="en-US" sz="2600">
                <a:solidFill>
                  <a:srgbClr val="000000"/>
                </a:solidFill>
                <a:latin typeface="Open Sans Light Bold"/>
              </a:rPr>
              <a:t> ( This gives me the sum of p elements in skill array). </a:t>
            </a:r>
          </a:p>
          <a:p>
            <a:pPr marL="561344" indent="-280672" lvl="1">
              <a:lnSpc>
                <a:spcPts val="3640"/>
              </a:lnSpc>
              <a:buFont typeface="Arial"/>
              <a:buChar char="•"/>
            </a:pPr>
            <a:r>
              <a:rPr lang="en-US" sz="2600">
                <a:solidFill>
                  <a:srgbClr val="000000"/>
                </a:solidFill>
                <a:latin typeface="Open Sans Light Bold"/>
              </a:rPr>
              <a:t>Now, to find the training cost we select a[j] ( the highest element in the range) and</a:t>
            </a:r>
          </a:p>
          <a:p>
            <a:pPr marL="561344" indent="-280672" lvl="1">
              <a:lnSpc>
                <a:spcPts val="3640"/>
              </a:lnSpc>
              <a:buFont typeface="Arial"/>
              <a:buChar char="•"/>
            </a:pPr>
            <a:r>
              <a:rPr lang="en-US" sz="2600">
                <a:solidFill>
                  <a:srgbClr val="000000"/>
                </a:solidFill>
                <a:latin typeface="Open Sans Light Bold"/>
              </a:rPr>
              <a:t> calculate trainingcost=(a[j]*p-s). </a:t>
            </a:r>
          </a:p>
          <a:p>
            <a:pPr marL="561344" indent="-280672" lvl="1">
              <a:lnSpc>
                <a:spcPts val="3640"/>
              </a:lnSpc>
              <a:buFont typeface="Arial"/>
              <a:buChar char="•"/>
            </a:pPr>
            <a:r>
              <a:rPr lang="en-US" sz="2600">
                <a:solidFill>
                  <a:srgbClr val="000000"/>
                </a:solidFill>
                <a:latin typeface="Open Sans Light Bold"/>
              </a:rPr>
              <a:t>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AF2"/>
        </a:solidFill>
      </p:bgPr>
    </p:bg>
    <p:spTree>
      <p:nvGrpSpPr>
        <p:cNvPr id="1" name=""/>
        <p:cNvGrpSpPr/>
        <p:nvPr/>
      </p:nvGrpSpPr>
      <p:grpSpPr>
        <a:xfrm>
          <a:off x="0" y="0"/>
          <a:ext cx="0" cy="0"/>
          <a:chOff x="0" y="0"/>
          <a:chExt cx="0" cy="0"/>
        </a:xfrm>
      </p:grpSpPr>
      <p:sp>
        <p:nvSpPr>
          <p:cNvPr name="TextBox 2" id="2"/>
          <p:cNvSpPr txBox="true"/>
          <p:nvPr/>
        </p:nvSpPr>
        <p:spPr>
          <a:xfrm rot="0">
            <a:off x="1028700" y="1133475"/>
            <a:ext cx="5243646" cy="865505"/>
          </a:xfrm>
          <a:prstGeom prst="rect">
            <a:avLst/>
          </a:prstGeom>
        </p:spPr>
        <p:txBody>
          <a:bodyPr anchor="t" rtlCol="false" tIns="0" lIns="0" bIns="0" rIns="0">
            <a:spAutoFit/>
          </a:bodyPr>
          <a:lstStyle/>
          <a:p>
            <a:pPr>
              <a:lnSpc>
                <a:spcPts val="6400"/>
              </a:lnSpc>
            </a:pPr>
            <a:r>
              <a:rPr lang="en-US" sz="6399">
                <a:solidFill>
                  <a:srgbClr val="000000"/>
                </a:solidFill>
                <a:latin typeface="Genty Sans"/>
              </a:rPr>
              <a:t>Program:</a:t>
            </a:r>
          </a:p>
        </p:txBody>
      </p:sp>
      <p:sp>
        <p:nvSpPr>
          <p:cNvPr name="TextBox 3" id="3"/>
          <p:cNvSpPr txBox="true"/>
          <p:nvPr/>
        </p:nvSpPr>
        <p:spPr>
          <a:xfrm rot="0">
            <a:off x="5757990" y="962025"/>
            <a:ext cx="12281892" cy="7120255"/>
          </a:xfrm>
          <a:prstGeom prst="rect">
            <a:avLst/>
          </a:prstGeom>
        </p:spPr>
        <p:txBody>
          <a:bodyPr anchor="t" rtlCol="false" tIns="0" lIns="0" bIns="0" rIns="0">
            <a:spAutoFit/>
          </a:bodyPr>
          <a:lstStyle/>
          <a:p>
            <a:pPr>
              <a:lnSpc>
                <a:spcPts val="4340"/>
              </a:lnSpc>
            </a:pPr>
            <a:r>
              <a:rPr lang="en-US" sz="3100">
                <a:solidFill>
                  <a:srgbClr val="EF2B47"/>
                </a:solidFill>
                <a:latin typeface="Fira Code Bold"/>
              </a:rPr>
              <a:t>T = int(input())</a:t>
            </a:r>
          </a:p>
          <a:p>
            <a:pPr>
              <a:lnSpc>
                <a:spcPts val="4340"/>
              </a:lnSpc>
            </a:pPr>
            <a:r>
              <a:rPr lang="en-US" sz="900">
                <a:solidFill>
                  <a:srgbClr val="EF2B47"/>
                </a:solidFill>
                <a:latin typeface="Fira Code Bold"/>
              </a:rPr>
              <a:t>for x in range(1, T + 1):</a:t>
            </a:r>
          </a:p>
          <a:p>
            <a:pPr>
              <a:lnSpc>
                <a:spcPts val="4340"/>
              </a:lnSpc>
            </a:pPr>
            <a:r>
              <a:rPr lang="en-US" sz="900">
                <a:solidFill>
                  <a:srgbClr val="EF2B47"/>
                </a:solidFill>
                <a:latin typeface="Fira Code Bold"/>
              </a:rPr>
              <a:t>    N, P = map(int, input().split())</a:t>
            </a:r>
          </a:p>
          <a:p>
            <a:pPr>
              <a:lnSpc>
                <a:spcPts val="4340"/>
              </a:lnSpc>
            </a:pPr>
            <a:r>
              <a:rPr lang="en-US" sz="900">
                <a:solidFill>
                  <a:srgbClr val="EF2B47"/>
                </a:solidFill>
                <a:latin typeface="Fira Code Bold"/>
              </a:rPr>
              <a:t>    S = map(int, input().split())</a:t>
            </a:r>
          </a:p>
          <a:p>
            <a:pPr>
              <a:lnSpc>
                <a:spcPts val="4340"/>
              </a:lnSpc>
            </a:pPr>
            <a:r>
              <a:rPr lang="en-US" sz="900">
                <a:solidFill>
                  <a:srgbClr val="EF2B47"/>
                </a:solidFill>
                <a:latin typeface="Fira Code Bold"/>
              </a:rPr>
              <a:t>    S = sorted(S, reverse = True)</a:t>
            </a:r>
          </a:p>
          <a:p>
            <a:pPr>
              <a:lnSpc>
                <a:spcPts val="4340"/>
              </a:lnSpc>
            </a:pPr>
            <a:r>
              <a:rPr lang="en-US" sz="900">
                <a:solidFill>
                  <a:srgbClr val="EF2B47"/>
                </a:solidFill>
                <a:latin typeface="Fira Code Bold"/>
              </a:rPr>
              <a:t>    y = hours = sum(S[0] - s for s in S[:P])</a:t>
            </a:r>
          </a:p>
          <a:p>
            <a:pPr>
              <a:lnSpc>
                <a:spcPts val="4340"/>
              </a:lnSpc>
            </a:pPr>
            <a:r>
              <a:rPr lang="en-US" sz="900">
                <a:solidFill>
                  <a:srgbClr val="EF2B47"/>
                </a:solidFill>
                <a:latin typeface="Fira Code Bold"/>
              </a:rPr>
              <a:t>    for i in range(1, N - P + 1):</a:t>
            </a:r>
          </a:p>
          <a:p>
            <a:pPr>
              <a:lnSpc>
                <a:spcPts val="4340"/>
              </a:lnSpc>
            </a:pPr>
            <a:r>
              <a:rPr lang="en-US" sz="900">
                <a:solidFill>
                  <a:srgbClr val="EF2B47"/>
                </a:solidFill>
                <a:latin typeface="Fira Code Bold"/>
              </a:rPr>
              <a:t>        hours -= (S[i - 1] - S[i]) * (P - 1)</a:t>
            </a:r>
          </a:p>
          <a:p>
            <a:pPr>
              <a:lnSpc>
                <a:spcPts val="4340"/>
              </a:lnSpc>
            </a:pPr>
            <a:r>
              <a:rPr lang="en-US" sz="900">
                <a:solidFill>
                  <a:srgbClr val="EF2B47"/>
                </a:solidFill>
                <a:latin typeface="Fira Code Bold"/>
              </a:rPr>
              <a:t>        hours += S[i] - S[P + i - 1]</a:t>
            </a:r>
          </a:p>
          <a:p>
            <a:pPr>
              <a:lnSpc>
                <a:spcPts val="4340"/>
              </a:lnSpc>
            </a:pPr>
            <a:r>
              <a:rPr lang="en-US" sz="900">
                <a:solidFill>
                  <a:srgbClr val="EF2B47"/>
                </a:solidFill>
                <a:latin typeface="Fira Code Bold"/>
              </a:rPr>
              <a:t>        if hours &lt; y:</a:t>
            </a:r>
          </a:p>
          <a:p>
            <a:pPr>
              <a:lnSpc>
                <a:spcPts val="4340"/>
              </a:lnSpc>
            </a:pPr>
            <a:r>
              <a:rPr lang="en-US" sz="900">
                <a:solidFill>
                  <a:srgbClr val="EF2B47"/>
                </a:solidFill>
                <a:latin typeface="Fira Code Bold"/>
              </a:rPr>
              <a:t>            y = hours</a:t>
            </a:r>
          </a:p>
          <a:p>
            <a:pPr>
              <a:lnSpc>
                <a:spcPts val="4340"/>
              </a:lnSpc>
            </a:pPr>
            <a:r>
              <a:rPr lang="en-US" sz="900">
                <a:solidFill>
                  <a:srgbClr val="EF2B47"/>
                </a:solidFill>
                <a:latin typeface="Fira Code Bold"/>
              </a:rPr>
              <a:t>    print("Case #{}: {}".format(x, y), flush = True)</a:t>
            </a:r>
          </a:p>
          <a:p>
            <a:pPr>
              <a:lnSpc>
                <a:spcPts val="4340"/>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600456"/>
            <a:ext cx="4572000"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307870" y="-613644"/>
            <a:ext cx="3213928" cy="37932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DAEpyRFVuVE</dc:identifier>
  <dcterms:modified xsi:type="dcterms:W3CDTF">2011-08-01T06:04:30Z</dcterms:modified>
  <cp:revision>1</cp:revision>
  <dc:title>Yellow and Pink Stickers and Badges Ice Breaker Class Activity Show and Tell Education Presentation</dc:title>
</cp:coreProperties>
</file>